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05" r:id="rId3"/>
    <p:sldId id="258" r:id="rId4"/>
    <p:sldId id="263" r:id="rId5"/>
    <p:sldId id="264" r:id="rId6"/>
    <p:sldId id="306" r:id="rId7"/>
    <p:sldId id="271" r:id="rId8"/>
    <p:sldId id="266" r:id="rId9"/>
    <p:sldId id="307" r:id="rId10"/>
    <p:sldId id="308" r:id="rId11"/>
    <p:sldId id="309" r:id="rId12"/>
    <p:sldId id="265" r:id="rId13"/>
    <p:sldId id="267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B5A356-EEBC-1E40-8F38-A8390CD0EEB9}" type="datetimeFigureOut">
              <a:rPr lang="en-US"/>
              <a:pPr>
                <a:defRPr/>
              </a:pPr>
              <a:t>06/10/2013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FA34B8-AD0D-0A4A-AF60-AFB889DE0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61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9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E510A990-7F19-AF4D-9C27-512006D4965C}" type="datetimeFigureOut">
              <a:rPr lang="en-US"/>
              <a:pPr>
                <a:defRPr/>
              </a:pPr>
              <a:t>06/10/2013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37463" y="6305550"/>
            <a:ext cx="1296987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D29BD4EA-E3AF-6149-A02E-FA7F4C8D7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3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43743CBB-FC47-3744-9D48-4B8FFCAB15FC}" type="datetimeFigureOut">
              <a:rPr lang="en-US"/>
              <a:pPr>
                <a:defRPr/>
              </a:pPr>
              <a:t>06/10/2013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37463" y="6305550"/>
            <a:ext cx="1296987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57FDA538-C4F6-6442-9685-2115305A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1571625" y="-7620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66825" y="2919413"/>
            <a:ext cx="211138" cy="21113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13874" y="2600325"/>
            <a:ext cx="64008" cy="6400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600" y="2600325"/>
            <a:ext cx="7194592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4600" y="1066800"/>
            <a:ext cx="7194592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81117D6B-5E61-694E-AEC6-06E8366129FC}" type="datetimeFigureOut">
              <a:rPr lang="en-US"/>
              <a:pPr>
                <a:defRPr/>
              </a:pPr>
              <a:t>06/10/2013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2050" y="6305550"/>
            <a:ext cx="250825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9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164" y="1524000"/>
            <a:ext cx="4739897" cy="466344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7062" y="1524000"/>
            <a:ext cx="305662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C9726180-3CE8-7D47-A28D-0CB4C6E861B4}" type="datetimeFigureOut">
              <a:rPr lang="en-US"/>
              <a:pPr>
                <a:defRPr/>
              </a:pPr>
              <a:t>06/10/2013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37463" y="6305550"/>
            <a:ext cx="1296987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DAEEC6EB-2CEB-4B44-8F40-1135F5A7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B6D55941-622F-6C46-8DC7-7EEBFEE59CBE}" type="datetimeFigureOut">
              <a:rPr lang="en-US"/>
              <a:pPr>
                <a:defRPr/>
              </a:pPr>
              <a:t>06/10/2013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37463" y="6305550"/>
            <a:ext cx="1296987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38BB4860-B67F-B14F-A5BF-A454D4A5F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1783CB1A-B42D-0445-A647-FADA8D23D17F}" type="datetimeFigureOut">
              <a:rPr lang="en-US"/>
              <a:pPr>
                <a:defRPr/>
              </a:pPr>
              <a:t>06/10/2013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37463" y="6305550"/>
            <a:ext cx="1296987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BBE234EA-B25A-C844-9D14-76903CC00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9906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488" y="9906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1129875"/>
            <a:ext cx="4419600" cy="3514531"/>
          </a:xfrm>
          <a:prstGeom prst="roundRect">
            <a:avLst>
              <a:gd name="adj" fmla="val 78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274320"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8849" y="4800600"/>
            <a:ext cx="4419600" cy="762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8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09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ubjectSupportIcon.png"/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152"/>
            <a:ext cx="1014413" cy="1001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2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003B9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 charset="0"/>
          <a:ea typeface="ＭＳ Ｐゴシック" charset="0"/>
          <a:cs typeface="ＭＳ Ｐゴシック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16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572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22338" algn="l" rtl="0" eaLnBrk="1" fontAlgn="base" hangingPunct="1">
        <a:spcBef>
          <a:spcPct val="20000"/>
        </a:spcBef>
        <a:spcAft>
          <a:spcPct val="0"/>
        </a:spcAft>
        <a:buClr>
          <a:srgbClr val="5BD078"/>
        </a:buClr>
        <a:buFont typeface="Wingdings 2" charset="0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14425" algn="l" rtl="0" eaLnBrk="1" fontAlgn="base" hangingPunct="1">
        <a:spcBef>
          <a:spcPct val="20000"/>
        </a:spcBef>
        <a:spcAft>
          <a:spcPct val="0"/>
        </a:spcAft>
        <a:buClr>
          <a:srgbClr val="A5D028"/>
        </a:buClr>
        <a:buFont typeface="Wingdings 2" charset="0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92" y="9745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Name two aerobic tests</a:t>
            </a:r>
            <a:endParaRPr lang="en-US" dirty="0"/>
          </a:p>
        </p:txBody>
      </p:sp>
      <p:pic>
        <p:nvPicPr>
          <p:cNvPr id="3" name="Picture 2" descr="344804_8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828"/>
            <a:ext cx="9144000" cy="5849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10-06 at 10.03.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11950" r="32083" b="31906"/>
          <a:stretch/>
        </p:blipFill>
        <p:spPr>
          <a:xfrm>
            <a:off x="2644049" y="1417638"/>
            <a:ext cx="5780615" cy="5050772"/>
          </a:xfrm>
        </p:spPr>
      </p:pic>
    </p:spTree>
    <p:extLst>
      <p:ext uri="{BB962C8B-B14F-4D97-AF65-F5344CB8AC3E}">
        <p14:creationId xmlns:p14="http://schemas.microsoft.com/office/powerpoint/2010/main" val="330277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10-06 at 10.03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48" b="-36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91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79035"/>
              </p:ext>
            </p:extLst>
          </p:nvPr>
        </p:nvGraphicFramePr>
        <p:xfrm>
          <a:off x="1323978" y="1447797"/>
          <a:ext cx="7610472" cy="454211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536824"/>
                <a:gridCol w="2536824"/>
                <a:gridCol w="2536824"/>
              </a:tblGrid>
              <a:tr h="1037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Males (15-19) (ml/kg/min)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Females (15-19) (ml/kg/min)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01003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54+</a:t>
                      </a:r>
                      <a:endParaRPr lang="en-US" dirty="0"/>
                    </a:p>
                  </a:txBody>
                  <a:tcPr/>
                </a:tc>
              </a:tr>
              <a:tr h="701003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43-53</a:t>
                      </a:r>
                      <a:endParaRPr lang="en-US" dirty="0"/>
                    </a:p>
                  </a:txBody>
                  <a:tcPr/>
                </a:tc>
              </a:tr>
              <a:tr h="701003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39-47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35-42</a:t>
                      </a:r>
                      <a:endParaRPr lang="en-US" dirty="0"/>
                    </a:p>
                  </a:txBody>
                  <a:tcPr/>
                </a:tc>
              </a:tr>
              <a:tr h="701003">
                <a:tc>
                  <a:txBody>
                    <a:bodyPr/>
                    <a:lstStyle/>
                    <a:p>
                      <a:r>
                        <a:rPr lang="en-US" dirty="0" smtClean="0"/>
                        <a:t>Below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28-34</a:t>
                      </a:r>
                      <a:endParaRPr lang="en-US" dirty="0"/>
                    </a:p>
                  </a:txBody>
                  <a:tcPr/>
                </a:tc>
              </a:tr>
              <a:tr h="701003"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63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828" y="13424"/>
            <a:ext cx="7499350" cy="1143000"/>
          </a:xfrm>
        </p:spPr>
        <p:txBody>
          <a:bodyPr/>
          <a:lstStyle/>
          <a:p>
            <a:r>
              <a:rPr lang="en-US" dirty="0" smtClean="0"/>
              <a:t>Forestry step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887" y="979416"/>
            <a:ext cx="7499350" cy="4800600"/>
          </a:xfrm>
        </p:spPr>
        <p:txBody>
          <a:bodyPr/>
          <a:lstStyle/>
          <a:p>
            <a:r>
              <a:rPr lang="en-US" sz="2400" dirty="0" smtClean="0"/>
              <a:t>Measure weight in Kg before beginning test</a:t>
            </a:r>
          </a:p>
          <a:p>
            <a:r>
              <a:rPr lang="en-US" sz="2400" dirty="0" smtClean="0"/>
              <a:t>Face bench</a:t>
            </a:r>
          </a:p>
          <a:p>
            <a:endParaRPr lang="en-US" sz="2400" dirty="0"/>
          </a:p>
          <a:p>
            <a:r>
              <a:rPr lang="en-US" sz="2400" dirty="0" smtClean="0"/>
              <a:t>Step in time with metronome</a:t>
            </a:r>
          </a:p>
          <a:p>
            <a:endParaRPr lang="en-US" sz="2400" dirty="0"/>
          </a:p>
          <a:p>
            <a:r>
              <a:rPr lang="en-US" sz="2400" dirty="0" smtClean="0"/>
              <a:t>Up – Up – Down – Down (Alternate feet)</a:t>
            </a:r>
          </a:p>
          <a:p>
            <a:endParaRPr lang="en-US" sz="2400" dirty="0"/>
          </a:p>
          <a:p>
            <a:r>
              <a:rPr lang="en-US" sz="2400" dirty="0" smtClean="0"/>
              <a:t>Stand straight when stepping onto the bench</a:t>
            </a:r>
          </a:p>
          <a:p>
            <a:endParaRPr lang="en-US" sz="2400" dirty="0"/>
          </a:p>
          <a:p>
            <a:r>
              <a:rPr lang="en-US" sz="2400" dirty="0" smtClean="0"/>
              <a:t>Step for 5 minutes</a:t>
            </a:r>
          </a:p>
          <a:p>
            <a:endParaRPr lang="en-US" sz="2400" dirty="0"/>
          </a:p>
          <a:p>
            <a:r>
              <a:rPr lang="en-US" sz="2400" dirty="0" smtClean="0"/>
              <a:t>Record pulse at two15 sec intervals at end of test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2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07" y="76475"/>
            <a:ext cx="7499350" cy="1143000"/>
          </a:xfrm>
        </p:spPr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787" y="988424"/>
            <a:ext cx="7499350" cy="48006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Advantages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Stepping is natural</a:t>
            </a:r>
          </a:p>
          <a:p>
            <a:r>
              <a:rPr lang="en-US" dirty="0" smtClean="0"/>
              <a:t>Easily compare to normative data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F7F7F"/>
                </a:solidFill>
              </a:rPr>
              <a:t>Disadvantages</a:t>
            </a:r>
          </a:p>
          <a:p>
            <a:r>
              <a:rPr lang="en-US" dirty="0" smtClean="0"/>
              <a:t>Testing large groups will be very time consuming</a:t>
            </a:r>
          </a:p>
          <a:p>
            <a:r>
              <a:rPr lang="en-US" dirty="0" smtClean="0"/>
              <a:t>Need equipment</a:t>
            </a:r>
          </a:p>
          <a:p>
            <a:r>
              <a:rPr lang="en-US" dirty="0" smtClean="0"/>
              <a:t>Danger of tripping</a:t>
            </a:r>
          </a:p>
        </p:txBody>
      </p:sp>
    </p:spTree>
    <p:extLst>
      <p:ext uri="{BB962C8B-B14F-4D97-AF65-F5344CB8AC3E}">
        <p14:creationId xmlns:p14="http://schemas.microsoft.com/office/powerpoint/2010/main" val="367921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equipment will you use?</a:t>
            </a:r>
          </a:p>
          <a:p>
            <a:r>
              <a:rPr lang="en-US" dirty="0" smtClean="0"/>
              <a:t>What are the pre-test procedures? </a:t>
            </a:r>
          </a:p>
          <a:p>
            <a:r>
              <a:rPr lang="en-US" dirty="0" smtClean="0"/>
              <a:t>What are the instructions? </a:t>
            </a:r>
          </a:p>
          <a:p>
            <a:r>
              <a:rPr lang="en-US" dirty="0" smtClean="0"/>
              <a:t>How do you record / measure the results? </a:t>
            </a:r>
          </a:p>
          <a:p>
            <a:r>
              <a:rPr lang="en-US" dirty="0" smtClean="0"/>
              <a:t>How do you compare results? </a:t>
            </a:r>
          </a:p>
          <a:p>
            <a:r>
              <a:rPr lang="en-US" dirty="0" smtClean="0"/>
              <a:t>What are the advantages / disadvantages of each test?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2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847" y="13424"/>
            <a:ext cx="74993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Fitness testing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847" y="1015446"/>
            <a:ext cx="7499350" cy="5172630"/>
          </a:xfrm>
        </p:spPr>
        <p:txBody>
          <a:bodyPr/>
          <a:lstStyle/>
          <a:p>
            <a:r>
              <a:rPr lang="en-US" sz="3600" dirty="0" smtClean="0"/>
              <a:t>Flexibility (Sit &amp; Reach test)</a:t>
            </a:r>
          </a:p>
          <a:p>
            <a:r>
              <a:rPr lang="en-US" sz="3600" dirty="0" smtClean="0"/>
              <a:t>Strength (Grip Dynamometer)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Aerobic Endurance (Various tests)</a:t>
            </a:r>
          </a:p>
          <a:p>
            <a:r>
              <a:rPr lang="en-US" sz="3600" dirty="0" smtClean="0"/>
              <a:t>Speed: 35m sprint</a:t>
            </a:r>
          </a:p>
          <a:p>
            <a:r>
              <a:rPr lang="en-US" sz="3600" dirty="0" smtClean="0"/>
              <a:t>Speed and agility (Illinois agility run)</a:t>
            </a:r>
          </a:p>
          <a:p>
            <a:r>
              <a:rPr lang="en-US" sz="3600" dirty="0" smtClean="0"/>
              <a:t>Anaerobic power (Vertical jump test)</a:t>
            </a:r>
          </a:p>
          <a:p>
            <a:r>
              <a:rPr lang="en-US" sz="3600" dirty="0" smtClean="0"/>
              <a:t>Muscular endurance(1 minute tests)</a:t>
            </a:r>
          </a:p>
          <a:p>
            <a:r>
              <a:rPr lang="en-US" sz="3600" dirty="0" smtClean="0"/>
              <a:t>Body composition (Various tests)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654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60" y="13424"/>
            <a:ext cx="7499350" cy="1143000"/>
          </a:xfrm>
        </p:spPr>
        <p:txBody>
          <a:bodyPr/>
          <a:lstStyle/>
          <a:p>
            <a:r>
              <a:rPr lang="en-US" dirty="0" smtClean="0"/>
              <a:t>Aerobic Endurance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860" y="1006438"/>
            <a:ext cx="749935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Tests</a:t>
            </a:r>
          </a:p>
          <a:p>
            <a:endParaRPr lang="en-US" dirty="0"/>
          </a:p>
          <a:p>
            <a:r>
              <a:rPr lang="en-US" dirty="0" smtClean="0"/>
              <a:t>Multi-stage Fitness Test</a:t>
            </a:r>
          </a:p>
          <a:p>
            <a:r>
              <a:rPr lang="en-US" dirty="0" smtClean="0"/>
              <a:t>Forestry step test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Max Definition</a:t>
            </a:r>
            <a:r>
              <a:rPr lang="en-US" dirty="0" smtClean="0"/>
              <a:t>: “maximum amount of oxygen update, usually measured in ml of Oxygen per kg of body mass per minute. Measures cardiorespiratory endurance</a:t>
            </a:r>
          </a:p>
        </p:txBody>
      </p:sp>
    </p:spTree>
    <p:extLst>
      <p:ext uri="{BB962C8B-B14F-4D97-AF65-F5344CB8AC3E}">
        <p14:creationId xmlns:p14="http://schemas.microsoft.com/office/powerpoint/2010/main" val="58691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Multi-stage fitness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Two lines placed 20m apart</a:t>
            </a:r>
          </a:p>
          <a:p>
            <a:endParaRPr lang="en-US" sz="2400" dirty="0"/>
          </a:p>
          <a:p>
            <a:r>
              <a:rPr lang="en-US" sz="2400" dirty="0" smtClean="0"/>
              <a:t>Start line – wait for triple bleep</a:t>
            </a:r>
          </a:p>
          <a:p>
            <a:endParaRPr lang="en-US" sz="2400" dirty="0"/>
          </a:p>
          <a:p>
            <a:r>
              <a:rPr lang="en-US" sz="2400" dirty="0" smtClean="0"/>
              <a:t>Reach other line before/on time with beep</a:t>
            </a:r>
          </a:p>
          <a:p>
            <a:endParaRPr lang="en-US" sz="2400" dirty="0"/>
          </a:p>
          <a:p>
            <a:r>
              <a:rPr lang="en-US" sz="2400" dirty="0" smtClean="0"/>
              <a:t>Turn and repeat.</a:t>
            </a:r>
          </a:p>
          <a:p>
            <a:endParaRPr lang="en-US" sz="2400" dirty="0"/>
          </a:p>
          <a:p>
            <a:r>
              <a:rPr lang="en-US" sz="2400" dirty="0" smtClean="0"/>
              <a:t>Bleeps get quicker as the test progresses</a:t>
            </a:r>
          </a:p>
          <a:p>
            <a:endParaRPr lang="en-US" sz="2400" dirty="0"/>
          </a:p>
          <a:p>
            <a:r>
              <a:rPr lang="en-US" sz="2400" dirty="0" smtClean="0"/>
              <a:t>Continue for as long as you can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18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stage fitness test</a:t>
            </a:r>
            <a:endParaRPr lang="en-US" dirty="0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1" b="36821"/>
          <a:stretch/>
        </p:blipFill>
        <p:spPr>
          <a:xfrm>
            <a:off x="1435100" y="1762563"/>
            <a:ext cx="7499350" cy="3394705"/>
          </a:xfrm>
        </p:spPr>
      </p:pic>
    </p:spTree>
    <p:extLst>
      <p:ext uri="{BB962C8B-B14F-4D97-AF65-F5344CB8AC3E}">
        <p14:creationId xmlns:p14="http://schemas.microsoft.com/office/powerpoint/2010/main" val="212113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07" y="76475"/>
            <a:ext cx="7499350" cy="1143000"/>
          </a:xfrm>
        </p:spPr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787" y="988424"/>
            <a:ext cx="7499350" cy="48006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Advantages</a:t>
            </a:r>
          </a:p>
          <a:p>
            <a:r>
              <a:rPr lang="en-US" dirty="0" smtClean="0"/>
              <a:t>Can test a large group at once</a:t>
            </a:r>
          </a:p>
          <a:p>
            <a:r>
              <a:rPr lang="en-US" dirty="0" smtClean="0"/>
              <a:t>Tests to maximum effort</a:t>
            </a:r>
          </a:p>
          <a:p>
            <a:r>
              <a:rPr lang="en-US" dirty="0" smtClean="0"/>
              <a:t>Easily compare to normative data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F7F7F"/>
                </a:solidFill>
              </a:rPr>
              <a:t>Disadvantages</a:t>
            </a:r>
          </a:p>
          <a:p>
            <a:r>
              <a:rPr lang="en-US" dirty="0" smtClean="0"/>
              <a:t>Practice can affect score</a:t>
            </a:r>
          </a:p>
          <a:p>
            <a:r>
              <a:rPr lang="en-US" dirty="0" smtClean="0"/>
              <a:t>Need 20 m area</a:t>
            </a:r>
          </a:p>
        </p:txBody>
      </p:sp>
    </p:spTree>
    <p:extLst>
      <p:ext uri="{BB962C8B-B14F-4D97-AF65-F5344CB8AC3E}">
        <p14:creationId xmlns:p14="http://schemas.microsoft.com/office/powerpoint/2010/main" val="367921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 step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Males – Bench height – 40cm</a:t>
            </a:r>
          </a:p>
          <a:p>
            <a:r>
              <a:rPr lang="en-US" dirty="0" smtClean="0"/>
              <a:t>Females – Bench height – 33cm</a:t>
            </a:r>
          </a:p>
          <a:p>
            <a:endParaRPr lang="en-US" dirty="0"/>
          </a:p>
          <a:p>
            <a:r>
              <a:rPr lang="en-US" dirty="0" smtClean="0"/>
              <a:t>Stepping rate – 22.5 steps per minute (both males and females)</a:t>
            </a:r>
          </a:p>
          <a:p>
            <a:endParaRPr lang="en-US" dirty="0"/>
          </a:p>
          <a:p>
            <a:r>
              <a:rPr lang="en-US" dirty="0" smtClean="0"/>
              <a:t>Metronome set to 90 beats per minute</a:t>
            </a:r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3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10-06 at 10.03.2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5" t="41100" r="31173" b="3835"/>
          <a:stretch/>
        </p:blipFill>
        <p:spPr>
          <a:xfrm>
            <a:off x="2086724" y="1417638"/>
            <a:ext cx="6000953" cy="5057462"/>
          </a:xfrm>
        </p:spPr>
      </p:pic>
    </p:spTree>
    <p:extLst>
      <p:ext uri="{BB962C8B-B14F-4D97-AF65-F5344CB8AC3E}">
        <p14:creationId xmlns:p14="http://schemas.microsoft.com/office/powerpoint/2010/main" val="1920797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22013 Blank Course Slides Template">
  <a:themeElements>
    <a:clrScheme name="Custom 10">
      <a:dk1>
        <a:srgbClr val="0074F9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20122013 Blank Course Slides Template.pot</Template>
  <TotalTime>787</TotalTime>
  <Words>389</Words>
  <Application>Microsoft Macintosh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20122013 Blank Course Slides Template</vt:lpstr>
      <vt:lpstr>Name two aerobic tests</vt:lpstr>
      <vt:lpstr>Task </vt:lpstr>
      <vt:lpstr>Fitness testing methods</vt:lpstr>
      <vt:lpstr>Aerobic Endurance</vt:lpstr>
      <vt:lpstr>Multi-stage fitness test</vt:lpstr>
      <vt:lpstr>Multi stage fitness test</vt:lpstr>
      <vt:lpstr>Advantages and Disadvantages</vt:lpstr>
      <vt:lpstr>Forestry step test</vt:lpstr>
      <vt:lpstr>PowerPoint Presentation</vt:lpstr>
      <vt:lpstr>PowerPoint Presentation</vt:lpstr>
      <vt:lpstr>PowerPoint Presentation</vt:lpstr>
      <vt:lpstr>PowerPoint Presentation</vt:lpstr>
      <vt:lpstr>Forestry step test</vt:lpstr>
      <vt:lpstr>Advantages and Disadvantages</vt:lpstr>
    </vt:vector>
  </TitlesOfParts>
  <Company>Subject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Subject Support</dc:creator>
  <cp:lastModifiedBy>SAPURAN  GILL</cp:lastModifiedBy>
  <cp:revision>80</cp:revision>
  <dcterms:created xsi:type="dcterms:W3CDTF">2011-08-22T14:17:08Z</dcterms:created>
  <dcterms:modified xsi:type="dcterms:W3CDTF">2013-10-06T09:05:51Z</dcterms:modified>
</cp:coreProperties>
</file>