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73" r:id="rId3"/>
    <p:sldId id="274" r:id="rId4"/>
    <p:sldId id="266" r:id="rId5"/>
    <p:sldId id="276" r:id="rId6"/>
    <p:sldId id="258" r:id="rId7"/>
    <p:sldId id="259" r:id="rId8"/>
    <p:sldId id="277" r:id="rId9"/>
    <p:sldId id="261" r:id="rId10"/>
    <p:sldId id="278" r:id="rId11"/>
    <p:sldId id="279" r:id="rId12"/>
    <p:sldId id="262" r:id="rId13"/>
    <p:sldId id="263" r:id="rId14"/>
    <p:sldId id="264" r:id="rId15"/>
    <p:sldId id="265" r:id="rId16"/>
    <p:sldId id="267" r:id="rId17"/>
    <p:sldId id="269" r:id="rId18"/>
    <p:sldId id="268" r:id="rId19"/>
    <p:sldId id="270" r:id="rId20"/>
    <p:sldId id="272" r:id="rId21"/>
    <p:sldId id="280" r:id="rId22"/>
    <p:sldId id="281" r:id="rId23"/>
    <p:sldId id="283" r:id="rId24"/>
    <p:sldId id="284" r:id="rId25"/>
    <p:sldId id="285" r:id="rId26"/>
    <p:sldId id="286"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0A8F4-8F9A-1B4C-BB6F-4E5C21F34009}" type="datetimeFigureOut">
              <a:rPr lang="en-US" smtClean="0"/>
              <a:t>9/20/2017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DAC79-AE7C-5843-8F70-A405C2045641}" type="slidenum">
              <a:rPr lang="en-US" smtClean="0"/>
              <a:t>‹#›</a:t>
            </a:fld>
            <a:endParaRPr lang="en-US"/>
          </a:p>
        </p:txBody>
      </p:sp>
    </p:spTree>
    <p:extLst>
      <p:ext uri="{BB962C8B-B14F-4D97-AF65-F5344CB8AC3E}">
        <p14:creationId xmlns:p14="http://schemas.microsoft.com/office/powerpoint/2010/main" val="7824833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C9EEE490-C0E9-C64D-99B4-95FEDCA215DF}" type="slidenum">
              <a:rPr lang="en-GB" sz="1200"/>
              <a:pPr eaLnBrk="1" hangingPunct="1"/>
              <a:t>6</a:t>
            </a:fld>
            <a:endParaRPr lang="en-GB" sz="1200"/>
          </a:p>
        </p:txBody>
      </p:sp>
    </p:spTree>
    <p:extLst>
      <p:ext uri="{BB962C8B-B14F-4D97-AF65-F5344CB8AC3E}">
        <p14:creationId xmlns:p14="http://schemas.microsoft.com/office/powerpoint/2010/main" val="19419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08C0BA59-1C12-8246-B26C-7226185A0674}" type="slidenum">
              <a:rPr lang="en-GB" sz="1200"/>
              <a:pPr eaLnBrk="1" hangingPunct="1"/>
              <a:t>7</a:t>
            </a:fld>
            <a:endParaRPr lang="en-GB" sz="1200"/>
          </a:p>
        </p:txBody>
      </p:sp>
    </p:spTree>
    <p:extLst>
      <p:ext uri="{BB962C8B-B14F-4D97-AF65-F5344CB8AC3E}">
        <p14:creationId xmlns:p14="http://schemas.microsoft.com/office/powerpoint/2010/main" val="401450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AA3C8F4-ED9E-D24C-992E-17C3935EB9BD}" type="slidenum">
              <a:rPr lang="en-GB" sz="1200"/>
              <a:pPr eaLnBrk="1" hangingPunct="1"/>
              <a:t>9</a:t>
            </a:fld>
            <a:endParaRPr lang="en-GB" sz="1200"/>
          </a:p>
        </p:txBody>
      </p:sp>
    </p:spTree>
    <p:extLst>
      <p:ext uri="{BB962C8B-B14F-4D97-AF65-F5344CB8AC3E}">
        <p14:creationId xmlns:p14="http://schemas.microsoft.com/office/powerpoint/2010/main" val="2580955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AE26247-346D-B545-B16A-39129A8A8B49}" type="slidenum">
              <a:rPr lang="en-GB" sz="1200"/>
              <a:pPr eaLnBrk="1" hangingPunct="1"/>
              <a:t>12</a:t>
            </a:fld>
            <a:endParaRPr lang="en-GB" sz="1200"/>
          </a:p>
        </p:txBody>
      </p:sp>
    </p:spTree>
    <p:extLst>
      <p:ext uri="{BB962C8B-B14F-4D97-AF65-F5344CB8AC3E}">
        <p14:creationId xmlns:p14="http://schemas.microsoft.com/office/powerpoint/2010/main" val="172468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BE761744-6482-FB40-97AB-0446C3CA9114}" type="slidenum">
              <a:rPr lang="en-GB" sz="1200"/>
              <a:pPr eaLnBrk="1" hangingPunct="1"/>
              <a:t>13</a:t>
            </a:fld>
            <a:endParaRPr lang="en-GB" sz="1200"/>
          </a:p>
        </p:txBody>
      </p:sp>
    </p:spTree>
    <p:extLst>
      <p:ext uri="{BB962C8B-B14F-4D97-AF65-F5344CB8AC3E}">
        <p14:creationId xmlns:p14="http://schemas.microsoft.com/office/powerpoint/2010/main" val="3258203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C51A53D1-98B8-7E43-9999-C845A1530068}" type="slidenum">
              <a:rPr lang="en-GB" sz="1200"/>
              <a:pPr eaLnBrk="1" hangingPunct="1"/>
              <a:t>14</a:t>
            </a:fld>
            <a:endParaRPr lang="en-GB" sz="1200"/>
          </a:p>
        </p:txBody>
      </p:sp>
    </p:spTree>
    <p:extLst>
      <p:ext uri="{BB962C8B-B14F-4D97-AF65-F5344CB8AC3E}">
        <p14:creationId xmlns:p14="http://schemas.microsoft.com/office/powerpoint/2010/main" val="1357857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93AF485A-F9BE-5441-8A01-04D0713B1183}" type="slidenum">
              <a:rPr lang="en-GB" sz="1200"/>
              <a:pPr eaLnBrk="1" hangingPunct="1"/>
              <a:t>15</a:t>
            </a:fld>
            <a:endParaRPr lang="en-GB" sz="1200"/>
          </a:p>
        </p:txBody>
      </p:sp>
    </p:spTree>
    <p:extLst>
      <p:ext uri="{BB962C8B-B14F-4D97-AF65-F5344CB8AC3E}">
        <p14:creationId xmlns:p14="http://schemas.microsoft.com/office/powerpoint/2010/main" val="80855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918F3D5-C690-0B4B-BB91-FC2FA329452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2567251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918F3D5-C690-0B4B-BB91-FC2FA329452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3476290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918F3D5-C690-0B4B-BB91-FC2FA329452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185714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918F3D5-C690-0B4B-BB91-FC2FA329452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1160708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918F3D5-C690-0B4B-BB91-FC2FA329452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123778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918F3D5-C690-0B4B-BB91-FC2FA3294521}"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398944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918F3D5-C690-0B4B-BB91-FC2FA3294521}"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169870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918F3D5-C690-0B4B-BB91-FC2FA3294521}"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158875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8F3D5-C690-0B4B-BB91-FC2FA3294521}"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62190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918F3D5-C690-0B4B-BB91-FC2FA3294521}"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285634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918F3D5-C690-0B4B-BB91-FC2FA3294521}"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10461-B7E1-6249-BC02-64F852E8774E}" type="slidenum">
              <a:rPr lang="en-US" smtClean="0"/>
              <a:t>‹#›</a:t>
            </a:fld>
            <a:endParaRPr lang="en-US"/>
          </a:p>
        </p:txBody>
      </p:sp>
    </p:spTree>
    <p:extLst>
      <p:ext uri="{BB962C8B-B14F-4D97-AF65-F5344CB8AC3E}">
        <p14:creationId xmlns:p14="http://schemas.microsoft.com/office/powerpoint/2010/main" val="387595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8F3D5-C690-0B4B-BB91-FC2FA3294521}" type="datetimeFigureOut">
              <a:rPr lang="en-US" smtClean="0"/>
              <a:t>9/20/2017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10461-B7E1-6249-BC02-64F852E8774E}" type="slidenum">
              <a:rPr lang="en-US" smtClean="0"/>
              <a:t>‹#›</a:t>
            </a:fld>
            <a:endParaRPr lang="en-US"/>
          </a:p>
        </p:txBody>
      </p:sp>
    </p:spTree>
    <p:extLst>
      <p:ext uri="{BB962C8B-B14F-4D97-AF65-F5344CB8AC3E}">
        <p14:creationId xmlns:p14="http://schemas.microsoft.com/office/powerpoint/2010/main" val="1389578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gSrkDoguYno&amp;feature=relate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youtube.com/watch?v=mZtLJbC42e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7fWOcBgomG4"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Arousal</a:t>
            </a:r>
            <a:endParaRPr lang="en-US" dirty="0"/>
          </a:p>
        </p:txBody>
      </p:sp>
      <p:sp>
        <p:nvSpPr>
          <p:cNvPr id="3" name="Subtitle 2"/>
          <p:cNvSpPr>
            <a:spLocks noGrp="1"/>
          </p:cNvSpPr>
          <p:nvPr>
            <p:ph type="subTitle" idx="1"/>
          </p:nvPr>
        </p:nvSpPr>
        <p:spPr/>
        <p:txBody>
          <a:bodyPr/>
          <a:lstStyle/>
          <a:p>
            <a:r>
              <a:rPr lang="en-US" dirty="0" smtClean="0"/>
              <a:t>Lesson 2 of 2</a:t>
            </a:r>
            <a:endParaRPr lang="en-US" dirty="0"/>
          </a:p>
        </p:txBody>
      </p:sp>
    </p:spTree>
    <p:extLst>
      <p:ext uri="{BB962C8B-B14F-4D97-AF65-F5344CB8AC3E}">
        <p14:creationId xmlns:p14="http://schemas.microsoft.com/office/powerpoint/2010/main" val="3133782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143000"/>
          </a:xfrm>
        </p:spPr>
        <p:txBody>
          <a:bodyPr>
            <a:normAutofit fontScale="90000"/>
          </a:bodyPr>
          <a:lstStyle/>
          <a:p>
            <a:pPr marL="0" indent="0"/>
            <a:r>
              <a:rPr lang="en-GB" dirty="0"/>
              <a:t>Does it apply equally to the different phases of learning?</a:t>
            </a:r>
          </a:p>
        </p:txBody>
      </p:sp>
      <p:sp>
        <p:nvSpPr>
          <p:cNvPr id="3" name="Content Placeholder 2"/>
          <p:cNvSpPr>
            <a:spLocks noGrp="1"/>
          </p:cNvSpPr>
          <p:nvPr>
            <p:ph sz="quarter" idx="1"/>
          </p:nvPr>
        </p:nvSpPr>
        <p:spPr>
          <a:xfrm>
            <a:off x="251520" y="1447800"/>
            <a:ext cx="8435280" cy="4572000"/>
          </a:xfrm>
        </p:spPr>
        <p:txBody>
          <a:bodyPr>
            <a:normAutofit/>
          </a:bodyPr>
          <a:lstStyle/>
          <a:p>
            <a:r>
              <a:rPr lang="en-GB" sz="1800" dirty="0" smtClean="0"/>
              <a:t>Beginners find it more difficult to cope with arousal</a:t>
            </a:r>
          </a:p>
          <a:p>
            <a:pPr lvl="1"/>
            <a:r>
              <a:rPr lang="en-GB" sz="1600" dirty="0" smtClean="0"/>
              <a:t>Less habitual (Similar to Drive theory)</a:t>
            </a:r>
          </a:p>
          <a:p>
            <a:pPr lvl="1"/>
            <a:r>
              <a:rPr lang="en-GB" sz="1600" dirty="0" smtClean="0"/>
              <a:t>Need to give more attention to the skill itself and arousal levels make take concentration away</a:t>
            </a:r>
          </a:p>
          <a:p>
            <a:pPr lvl="1"/>
            <a:r>
              <a:rPr lang="en-GB" sz="1600" dirty="0" smtClean="0"/>
              <a:t>Rely heavily on environmental cues, may miss what is unexpected </a:t>
            </a:r>
          </a:p>
          <a:p>
            <a:endParaRPr lang="en-GB" sz="1800" dirty="0" smtClean="0"/>
          </a:p>
          <a:p>
            <a:endParaRPr lang="en-GB" sz="1800" dirty="0"/>
          </a:p>
        </p:txBody>
      </p:sp>
      <p:grpSp>
        <p:nvGrpSpPr>
          <p:cNvPr id="29" name="Group 28"/>
          <p:cNvGrpSpPr/>
          <p:nvPr/>
        </p:nvGrpSpPr>
        <p:grpSpPr>
          <a:xfrm>
            <a:off x="1331640" y="3356992"/>
            <a:ext cx="6192688" cy="3312368"/>
            <a:chOff x="1259632" y="3717032"/>
            <a:chExt cx="5904656" cy="2952328"/>
          </a:xfrm>
        </p:grpSpPr>
        <p:grpSp>
          <p:nvGrpSpPr>
            <p:cNvPr id="25" name="Group 24"/>
            <p:cNvGrpSpPr/>
            <p:nvPr/>
          </p:nvGrpSpPr>
          <p:grpSpPr>
            <a:xfrm>
              <a:off x="1259632" y="3717032"/>
              <a:ext cx="5904656" cy="2952328"/>
              <a:chOff x="1898412" y="4437112"/>
              <a:chExt cx="5121860" cy="2313548"/>
            </a:xfrm>
          </p:grpSpPr>
          <p:sp>
            <p:nvSpPr>
              <p:cNvPr id="14" name="Freeform 13"/>
              <p:cNvSpPr/>
              <p:nvPr/>
            </p:nvSpPr>
            <p:spPr>
              <a:xfrm>
                <a:off x="3059832" y="5301208"/>
                <a:ext cx="1656184" cy="936104"/>
              </a:xfrm>
              <a:custGeom>
                <a:avLst/>
                <a:gdLst>
                  <a:gd name="connsiteX0" fmla="*/ 0 w 1556657"/>
                  <a:gd name="connsiteY0" fmla="*/ 1121238 h 1121238"/>
                  <a:gd name="connsiteX1" fmla="*/ 783771 w 1556657"/>
                  <a:gd name="connsiteY1" fmla="*/ 10 h 1121238"/>
                  <a:gd name="connsiteX2" fmla="*/ 1556657 w 1556657"/>
                  <a:gd name="connsiteY2" fmla="*/ 1099467 h 1121238"/>
                </a:gdLst>
                <a:ahLst/>
                <a:cxnLst>
                  <a:cxn ang="0">
                    <a:pos x="connsiteX0" y="connsiteY0"/>
                  </a:cxn>
                  <a:cxn ang="0">
                    <a:pos x="connsiteX1" y="connsiteY1"/>
                  </a:cxn>
                  <a:cxn ang="0">
                    <a:pos x="connsiteX2" y="connsiteY2"/>
                  </a:cxn>
                </a:cxnLst>
                <a:rect l="l" t="t" r="r" b="b"/>
                <a:pathLst>
                  <a:path w="1556657" h="1121238">
                    <a:moveTo>
                      <a:pt x="0" y="1121238"/>
                    </a:moveTo>
                    <a:cubicBezTo>
                      <a:pt x="262164" y="562438"/>
                      <a:pt x="524328" y="3638"/>
                      <a:pt x="783771" y="10"/>
                    </a:cubicBezTo>
                    <a:cubicBezTo>
                      <a:pt x="1043214" y="-3618"/>
                      <a:pt x="1395186" y="928924"/>
                      <a:pt x="1556657" y="1099467"/>
                    </a:cubicBezTo>
                  </a:path>
                </a:pathLst>
              </a:custGeom>
              <a:ln>
                <a:solidFill>
                  <a:srgbClr val="7030A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GB"/>
              </a:p>
            </p:txBody>
          </p:sp>
          <p:sp>
            <p:nvSpPr>
              <p:cNvPr id="16" name="Freeform 15"/>
              <p:cNvSpPr/>
              <p:nvPr/>
            </p:nvSpPr>
            <p:spPr>
              <a:xfrm>
                <a:off x="3844684" y="5013176"/>
                <a:ext cx="1709057" cy="1224136"/>
              </a:xfrm>
              <a:custGeom>
                <a:avLst/>
                <a:gdLst>
                  <a:gd name="connsiteX0" fmla="*/ 0 w 1556657"/>
                  <a:gd name="connsiteY0" fmla="*/ 1121238 h 1121238"/>
                  <a:gd name="connsiteX1" fmla="*/ 783771 w 1556657"/>
                  <a:gd name="connsiteY1" fmla="*/ 10 h 1121238"/>
                  <a:gd name="connsiteX2" fmla="*/ 1556657 w 1556657"/>
                  <a:gd name="connsiteY2" fmla="*/ 1099467 h 1121238"/>
                </a:gdLst>
                <a:ahLst/>
                <a:cxnLst>
                  <a:cxn ang="0">
                    <a:pos x="connsiteX0" y="connsiteY0"/>
                  </a:cxn>
                  <a:cxn ang="0">
                    <a:pos x="connsiteX1" y="connsiteY1"/>
                  </a:cxn>
                  <a:cxn ang="0">
                    <a:pos x="connsiteX2" y="connsiteY2"/>
                  </a:cxn>
                </a:cxnLst>
                <a:rect l="l" t="t" r="r" b="b"/>
                <a:pathLst>
                  <a:path w="1556657" h="1121238">
                    <a:moveTo>
                      <a:pt x="0" y="1121238"/>
                    </a:moveTo>
                    <a:cubicBezTo>
                      <a:pt x="262164" y="562438"/>
                      <a:pt x="524328" y="3638"/>
                      <a:pt x="783771" y="10"/>
                    </a:cubicBezTo>
                    <a:cubicBezTo>
                      <a:pt x="1043214" y="-3618"/>
                      <a:pt x="1395186" y="928924"/>
                      <a:pt x="1556657" y="1099467"/>
                    </a:cubicBezTo>
                  </a:path>
                </a:pathLst>
              </a:custGeom>
              <a:ln>
                <a:solidFill>
                  <a:srgbClr val="00B0F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GB"/>
              </a:p>
            </p:txBody>
          </p:sp>
          <p:sp>
            <p:nvSpPr>
              <p:cNvPr id="17" name="Freeform 16"/>
              <p:cNvSpPr/>
              <p:nvPr/>
            </p:nvSpPr>
            <p:spPr>
              <a:xfrm>
                <a:off x="4977677" y="4797152"/>
                <a:ext cx="1754563" cy="1440160"/>
              </a:xfrm>
              <a:custGeom>
                <a:avLst/>
                <a:gdLst>
                  <a:gd name="connsiteX0" fmla="*/ 0 w 1556657"/>
                  <a:gd name="connsiteY0" fmla="*/ 1121238 h 1121238"/>
                  <a:gd name="connsiteX1" fmla="*/ 783771 w 1556657"/>
                  <a:gd name="connsiteY1" fmla="*/ 10 h 1121238"/>
                  <a:gd name="connsiteX2" fmla="*/ 1556657 w 1556657"/>
                  <a:gd name="connsiteY2" fmla="*/ 1099467 h 1121238"/>
                </a:gdLst>
                <a:ahLst/>
                <a:cxnLst>
                  <a:cxn ang="0">
                    <a:pos x="connsiteX0" y="connsiteY0"/>
                  </a:cxn>
                  <a:cxn ang="0">
                    <a:pos x="connsiteX1" y="connsiteY1"/>
                  </a:cxn>
                  <a:cxn ang="0">
                    <a:pos x="connsiteX2" y="connsiteY2"/>
                  </a:cxn>
                </a:cxnLst>
                <a:rect l="l" t="t" r="r" b="b"/>
                <a:pathLst>
                  <a:path w="1556657" h="1121238">
                    <a:moveTo>
                      <a:pt x="0" y="1121238"/>
                    </a:moveTo>
                    <a:cubicBezTo>
                      <a:pt x="262164" y="562438"/>
                      <a:pt x="524328" y="3638"/>
                      <a:pt x="783771" y="10"/>
                    </a:cubicBezTo>
                    <a:cubicBezTo>
                      <a:pt x="1043214" y="-3618"/>
                      <a:pt x="1395186" y="928924"/>
                      <a:pt x="1556657" y="1099467"/>
                    </a:cubicBezTo>
                  </a:path>
                </a:pathLst>
              </a:custGeom>
              <a:ln>
                <a:solidFill>
                  <a:srgbClr val="92D05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cxnSp>
            <p:nvCxnSpPr>
              <p:cNvPr id="20" name="Straight Connector 19"/>
              <p:cNvCxnSpPr/>
              <p:nvPr/>
            </p:nvCxnSpPr>
            <p:spPr>
              <a:xfrm>
                <a:off x="2555776" y="4437112"/>
                <a:ext cx="0" cy="1944216"/>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2555776" y="6381328"/>
                <a:ext cx="4464496" cy="0"/>
              </a:xfrm>
              <a:prstGeom prst="line">
                <a:avLst/>
              </a:prstGeom>
            </p:spPr>
            <p:style>
              <a:lnRef idx="3">
                <a:schemeClr val="dk1"/>
              </a:lnRef>
              <a:fillRef idx="0">
                <a:schemeClr val="dk1"/>
              </a:fillRef>
              <a:effectRef idx="2">
                <a:schemeClr val="dk1"/>
              </a:effectRef>
              <a:fontRef idx="minor">
                <a:schemeClr val="tx1"/>
              </a:fontRef>
            </p:style>
          </p:cxnSp>
          <p:sp>
            <p:nvSpPr>
              <p:cNvPr id="23" name="TextBox 22"/>
              <p:cNvSpPr txBox="1"/>
              <p:nvPr/>
            </p:nvSpPr>
            <p:spPr>
              <a:xfrm rot="16200000">
                <a:off x="1327429" y="5152981"/>
                <a:ext cx="1511298" cy="369332"/>
              </a:xfrm>
              <a:prstGeom prst="rect">
                <a:avLst/>
              </a:prstGeom>
              <a:noFill/>
            </p:spPr>
            <p:txBody>
              <a:bodyPr wrap="square" rtlCol="0">
                <a:spAutoFit/>
              </a:bodyPr>
              <a:lstStyle/>
              <a:p>
                <a:r>
                  <a:rPr lang="en-GB" dirty="0" smtClean="0"/>
                  <a:t>Performance</a:t>
                </a:r>
                <a:endParaRPr lang="en-GB" dirty="0"/>
              </a:p>
            </p:txBody>
          </p:sp>
          <p:sp>
            <p:nvSpPr>
              <p:cNvPr id="24" name="TextBox 23"/>
              <p:cNvSpPr txBox="1"/>
              <p:nvPr/>
            </p:nvSpPr>
            <p:spPr>
              <a:xfrm>
                <a:off x="4355976" y="6381328"/>
                <a:ext cx="1008112" cy="369332"/>
              </a:xfrm>
              <a:prstGeom prst="rect">
                <a:avLst/>
              </a:prstGeom>
              <a:noFill/>
            </p:spPr>
            <p:txBody>
              <a:bodyPr wrap="square" rtlCol="0">
                <a:spAutoFit/>
              </a:bodyPr>
              <a:lstStyle/>
              <a:p>
                <a:r>
                  <a:rPr lang="en-GB" dirty="0" smtClean="0"/>
                  <a:t>Arousal</a:t>
                </a:r>
                <a:endParaRPr lang="en-GB" dirty="0"/>
              </a:p>
            </p:txBody>
          </p:sp>
        </p:grpSp>
        <p:sp>
          <p:nvSpPr>
            <p:cNvPr id="26" name="TextBox 25"/>
            <p:cNvSpPr txBox="1"/>
            <p:nvPr/>
          </p:nvSpPr>
          <p:spPr>
            <a:xfrm>
              <a:off x="2995806" y="4452150"/>
              <a:ext cx="1109347" cy="307777"/>
            </a:xfrm>
            <a:prstGeom prst="rect">
              <a:avLst/>
            </a:prstGeom>
            <a:noFill/>
          </p:spPr>
          <p:txBody>
            <a:bodyPr wrap="square" rtlCol="0">
              <a:spAutoFit/>
            </a:bodyPr>
            <a:lstStyle/>
            <a:p>
              <a:pPr algn="ctr"/>
              <a:r>
                <a:rPr lang="en-GB" sz="1400" dirty="0" smtClean="0"/>
                <a:t>Cognitive</a:t>
              </a:r>
              <a:endParaRPr lang="en-GB" sz="1400" dirty="0"/>
            </a:p>
          </p:txBody>
        </p:sp>
        <p:sp>
          <p:nvSpPr>
            <p:cNvPr id="27" name="TextBox 26"/>
            <p:cNvSpPr txBox="1"/>
            <p:nvPr/>
          </p:nvSpPr>
          <p:spPr>
            <a:xfrm>
              <a:off x="3980936" y="4022592"/>
              <a:ext cx="1109347" cy="307777"/>
            </a:xfrm>
            <a:prstGeom prst="rect">
              <a:avLst/>
            </a:prstGeom>
            <a:noFill/>
          </p:spPr>
          <p:txBody>
            <a:bodyPr wrap="square" rtlCol="0">
              <a:spAutoFit/>
            </a:bodyPr>
            <a:lstStyle/>
            <a:p>
              <a:pPr algn="ctr"/>
              <a:r>
                <a:rPr lang="en-GB" sz="1400" dirty="0" smtClean="0"/>
                <a:t>Associative</a:t>
              </a:r>
              <a:endParaRPr lang="en-GB" sz="1400" dirty="0"/>
            </a:p>
          </p:txBody>
        </p:sp>
        <p:sp>
          <p:nvSpPr>
            <p:cNvPr id="28" name="TextBox 27"/>
            <p:cNvSpPr txBox="1"/>
            <p:nvPr/>
          </p:nvSpPr>
          <p:spPr>
            <a:xfrm>
              <a:off x="5220072" y="3769295"/>
              <a:ext cx="1189226" cy="307777"/>
            </a:xfrm>
            <a:prstGeom prst="rect">
              <a:avLst/>
            </a:prstGeom>
            <a:noFill/>
          </p:spPr>
          <p:txBody>
            <a:bodyPr wrap="square" rtlCol="0">
              <a:spAutoFit/>
            </a:bodyPr>
            <a:lstStyle/>
            <a:p>
              <a:pPr algn="ctr"/>
              <a:r>
                <a:rPr lang="en-GB" sz="1400" dirty="0" smtClean="0"/>
                <a:t>Autonomous</a:t>
              </a:r>
              <a:endParaRPr lang="en-GB" sz="1400" dirty="0"/>
            </a:p>
          </p:txBody>
        </p:sp>
      </p:grpSp>
    </p:spTree>
    <p:extLst>
      <p:ext uri="{BB962C8B-B14F-4D97-AF65-F5344CB8AC3E}">
        <p14:creationId xmlns:p14="http://schemas.microsoft.com/office/powerpoint/2010/main" val="77357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52928" cy="1143000"/>
          </a:xfrm>
        </p:spPr>
        <p:txBody>
          <a:bodyPr>
            <a:normAutofit fontScale="90000"/>
          </a:bodyPr>
          <a:lstStyle/>
          <a:p>
            <a:r>
              <a:rPr lang="en-GB" dirty="0"/>
              <a:t>Does it apply to all sports performance in the same way</a:t>
            </a:r>
            <a:r>
              <a:rPr lang="en-GB" dirty="0" smtClean="0"/>
              <a:t>?</a:t>
            </a:r>
            <a:endParaRPr lang="en-GB" dirty="0"/>
          </a:p>
        </p:txBody>
      </p:sp>
      <p:sp>
        <p:nvSpPr>
          <p:cNvPr id="3" name="Content Placeholder 2"/>
          <p:cNvSpPr>
            <a:spLocks noGrp="1"/>
          </p:cNvSpPr>
          <p:nvPr>
            <p:ph sz="quarter" idx="1"/>
          </p:nvPr>
        </p:nvSpPr>
        <p:spPr>
          <a:xfrm>
            <a:off x="395536" y="1447800"/>
            <a:ext cx="8496944" cy="4572000"/>
          </a:xfrm>
        </p:spPr>
        <p:txBody>
          <a:bodyPr>
            <a:normAutofit/>
          </a:bodyPr>
          <a:lstStyle/>
          <a:p>
            <a:pPr marL="0" indent="0">
              <a:buNone/>
            </a:pPr>
            <a:r>
              <a:rPr lang="en-GB" sz="1800" dirty="0" smtClean="0"/>
              <a:t>Can vary according to the skill being performed</a:t>
            </a:r>
          </a:p>
          <a:p>
            <a:r>
              <a:rPr lang="en-GB" sz="1800" dirty="0" smtClean="0"/>
              <a:t>Gross skills benefit from higher levels of arousal then fine skills</a:t>
            </a:r>
          </a:p>
          <a:p>
            <a:pPr lvl="1"/>
            <a:r>
              <a:rPr lang="en-GB" sz="1600" dirty="0" smtClean="0"/>
              <a:t>Shot Putt compared to Archery</a:t>
            </a:r>
          </a:p>
          <a:p>
            <a:r>
              <a:rPr lang="en-GB" sz="1800" dirty="0" smtClean="0"/>
              <a:t>Can vary within a sport dependant upon role</a:t>
            </a:r>
          </a:p>
          <a:p>
            <a:pPr lvl="1"/>
            <a:r>
              <a:rPr lang="en-GB" sz="1600" dirty="0" smtClean="0"/>
              <a:t>Rugby forwards compared to backs</a:t>
            </a:r>
            <a:r>
              <a:rPr lang="en-GB" sz="1800" dirty="0" smtClean="0"/>
              <a:t>			</a:t>
            </a:r>
            <a:r>
              <a:rPr lang="en-GB" sz="1800" dirty="0" smtClean="0">
                <a:hlinkClick r:id="rId2"/>
              </a:rPr>
              <a:t>Lion's team talk</a:t>
            </a:r>
            <a:endParaRPr lang="en-GB" sz="1800" dirty="0"/>
          </a:p>
        </p:txBody>
      </p:sp>
      <p:grpSp>
        <p:nvGrpSpPr>
          <p:cNvPr id="15" name="Group 14"/>
          <p:cNvGrpSpPr/>
          <p:nvPr/>
        </p:nvGrpSpPr>
        <p:grpSpPr>
          <a:xfrm>
            <a:off x="1403648" y="3501008"/>
            <a:ext cx="6480720" cy="3456384"/>
            <a:chOff x="1475656" y="3933056"/>
            <a:chExt cx="5904656" cy="2952328"/>
          </a:xfrm>
        </p:grpSpPr>
        <p:sp>
          <p:nvSpPr>
            <p:cNvPr id="6" name="Freeform 5"/>
            <p:cNvSpPr/>
            <p:nvPr/>
          </p:nvSpPr>
          <p:spPr>
            <a:xfrm>
              <a:off x="2555776" y="4668174"/>
              <a:ext cx="2629813" cy="1562125"/>
            </a:xfrm>
            <a:custGeom>
              <a:avLst/>
              <a:gdLst>
                <a:gd name="connsiteX0" fmla="*/ 0 w 1556657"/>
                <a:gd name="connsiteY0" fmla="*/ 1121238 h 1121238"/>
                <a:gd name="connsiteX1" fmla="*/ 783771 w 1556657"/>
                <a:gd name="connsiteY1" fmla="*/ 10 h 1121238"/>
                <a:gd name="connsiteX2" fmla="*/ 1556657 w 1556657"/>
                <a:gd name="connsiteY2" fmla="*/ 1099467 h 1121238"/>
              </a:gdLst>
              <a:ahLst/>
              <a:cxnLst>
                <a:cxn ang="0">
                  <a:pos x="connsiteX0" y="connsiteY0"/>
                </a:cxn>
                <a:cxn ang="0">
                  <a:pos x="connsiteX1" y="connsiteY1"/>
                </a:cxn>
                <a:cxn ang="0">
                  <a:pos x="connsiteX2" y="connsiteY2"/>
                </a:cxn>
              </a:cxnLst>
              <a:rect l="l" t="t" r="r" b="b"/>
              <a:pathLst>
                <a:path w="1556657" h="1121238">
                  <a:moveTo>
                    <a:pt x="0" y="1121238"/>
                  </a:moveTo>
                  <a:cubicBezTo>
                    <a:pt x="262164" y="562438"/>
                    <a:pt x="524328" y="3638"/>
                    <a:pt x="783771" y="10"/>
                  </a:cubicBezTo>
                  <a:cubicBezTo>
                    <a:pt x="1043214" y="-3618"/>
                    <a:pt x="1395186" y="928924"/>
                    <a:pt x="1556657" y="1099467"/>
                  </a:cubicBezTo>
                </a:path>
              </a:pathLst>
            </a:custGeom>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GB"/>
            </a:p>
          </p:txBody>
        </p:sp>
        <p:cxnSp>
          <p:nvCxnSpPr>
            <p:cNvPr id="8" name="Straight Connector 7"/>
            <p:cNvCxnSpPr/>
            <p:nvPr/>
          </p:nvCxnSpPr>
          <p:spPr>
            <a:xfrm>
              <a:off x="2233488" y="3933056"/>
              <a:ext cx="0" cy="2481022"/>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2233488" y="6414078"/>
              <a:ext cx="5146824" cy="0"/>
            </a:xfrm>
            <a:prstGeom prst="line">
              <a:avLst/>
            </a:prstGeom>
          </p:spPr>
          <p:style>
            <a:lnRef idx="3">
              <a:schemeClr val="dk1"/>
            </a:lnRef>
            <a:fillRef idx="0">
              <a:schemeClr val="dk1"/>
            </a:fillRef>
            <a:effectRef idx="2">
              <a:schemeClr val="dk1"/>
            </a:effectRef>
            <a:fontRef idx="minor">
              <a:schemeClr val="tx1"/>
            </a:fontRef>
          </p:style>
        </p:cxnSp>
        <p:sp>
          <p:nvSpPr>
            <p:cNvPr id="10" name="TextBox 9"/>
            <p:cNvSpPr txBox="1"/>
            <p:nvPr/>
          </p:nvSpPr>
          <p:spPr>
            <a:xfrm rot="16200000">
              <a:off x="724259" y="4869343"/>
              <a:ext cx="1928574" cy="425779"/>
            </a:xfrm>
            <a:prstGeom prst="rect">
              <a:avLst/>
            </a:prstGeom>
            <a:noFill/>
          </p:spPr>
          <p:txBody>
            <a:bodyPr wrap="square" rtlCol="0">
              <a:spAutoFit/>
            </a:bodyPr>
            <a:lstStyle/>
            <a:p>
              <a:r>
                <a:rPr lang="en-GB" dirty="0" smtClean="0"/>
                <a:t>Performance</a:t>
              </a:r>
              <a:endParaRPr lang="en-GB" dirty="0"/>
            </a:p>
          </p:txBody>
        </p:sp>
        <p:sp>
          <p:nvSpPr>
            <p:cNvPr id="11" name="TextBox 10"/>
            <p:cNvSpPr txBox="1"/>
            <p:nvPr/>
          </p:nvSpPr>
          <p:spPr>
            <a:xfrm>
              <a:off x="4308820" y="6414078"/>
              <a:ext cx="1162186" cy="471306"/>
            </a:xfrm>
            <a:prstGeom prst="rect">
              <a:avLst/>
            </a:prstGeom>
            <a:noFill/>
          </p:spPr>
          <p:txBody>
            <a:bodyPr wrap="square" rtlCol="0">
              <a:spAutoFit/>
            </a:bodyPr>
            <a:lstStyle/>
            <a:p>
              <a:r>
                <a:rPr lang="en-GB" dirty="0" smtClean="0"/>
                <a:t>Arousal</a:t>
              </a:r>
              <a:endParaRPr lang="en-GB" dirty="0"/>
            </a:p>
          </p:txBody>
        </p:sp>
        <p:sp>
          <p:nvSpPr>
            <p:cNvPr id="12" name="Freeform 11"/>
            <p:cNvSpPr/>
            <p:nvPr/>
          </p:nvSpPr>
          <p:spPr>
            <a:xfrm>
              <a:off x="4156099" y="4668173"/>
              <a:ext cx="2629813" cy="1562125"/>
            </a:xfrm>
            <a:custGeom>
              <a:avLst/>
              <a:gdLst>
                <a:gd name="connsiteX0" fmla="*/ 0 w 1556657"/>
                <a:gd name="connsiteY0" fmla="*/ 1121238 h 1121238"/>
                <a:gd name="connsiteX1" fmla="*/ 783771 w 1556657"/>
                <a:gd name="connsiteY1" fmla="*/ 10 h 1121238"/>
                <a:gd name="connsiteX2" fmla="*/ 1556657 w 1556657"/>
                <a:gd name="connsiteY2" fmla="*/ 1099467 h 1121238"/>
              </a:gdLst>
              <a:ahLst/>
              <a:cxnLst>
                <a:cxn ang="0">
                  <a:pos x="connsiteX0" y="connsiteY0"/>
                </a:cxn>
                <a:cxn ang="0">
                  <a:pos x="connsiteX1" y="connsiteY1"/>
                </a:cxn>
                <a:cxn ang="0">
                  <a:pos x="connsiteX2" y="connsiteY2"/>
                </a:cxn>
              </a:cxnLst>
              <a:rect l="l" t="t" r="r" b="b"/>
              <a:pathLst>
                <a:path w="1556657" h="1121238">
                  <a:moveTo>
                    <a:pt x="0" y="1121238"/>
                  </a:moveTo>
                  <a:cubicBezTo>
                    <a:pt x="262164" y="562438"/>
                    <a:pt x="524328" y="3638"/>
                    <a:pt x="783771" y="10"/>
                  </a:cubicBezTo>
                  <a:cubicBezTo>
                    <a:pt x="1043214" y="-3618"/>
                    <a:pt x="1395186" y="928924"/>
                    <a:pt x="1556657" y="1099467"/>
                  </a:cubicBezTo>
                </a:path>
              </a:pathLst>
            </a:custGeom>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GB"/>
            </a:p>
          </p:txBody>
        </p:sp>
        <p:sp>
          <p:nvSpPr>
            <p:cNvPr id="13" name="TextBox 12"/>
            <p:cNvSpPr txBox="1"/>
            <p:nvPr/>
          </p:nvSpPr>
          <p:spPr>
            <a:xfrm>
              <a:off x="3347864" y="4077072"/>
              <a:ext cx="1109347" cy="446917"/>
            </a:xfrm>
            <a:prstGeom prst="rect">
              <a:avLst/>
            </a:prstGeom>
            <a:noFill/>
          </p:spPr>
          <p:txBody>
            <a:bodyPr wrap="square" rtlCol="0">
              <a:spAutoFit/>
            </a:bodyPr>
            <a:lstStyle/>
            <a:p>
              <a:pPr algn="ctr"/>
              <a:r>
                <a:rPr lang="en-GB" sz="1400" dirty="0" smtClean="0"/>
                <a:t>Fine/ </a:t>
              </a:r>
            </a:p>
            <a:p>
              <a:pPr algn="ctr"/>
              <a:r>
                <a:rPr lang="en-GB" sz="1400" dirty="0" smtClean="0"/>
                <a:t>Complex</a:t>
              </a:r>
              <a:endParaRPr lang="en-GB" sz="1400" dirty="0"/>
            </a:p>
          </p:txBody>
        </p:sp>
        <p:sp>
          <p:nvSpPr>
            <p:cNvPr id="14" name="TextBox 13"/>
            <p:cNvSpPr txBox="1"/>
            <p:nvPr/>
          </p:nvSpPr>
          <p:spPr>
            <a:xfrm>
              <a:off x="4889913" y="4074921"/>
              <a:ext cx="1109347" cy="446917"/>
            </a:xfrm>
            <a:prstGeom prst="rect">
              <a:avLst/>
            </a:prstGeom>
            <a:noFill/>
          </p:spPr>
          <p:txBody>
            <a:bodyPr wrap="square" rtlCol="0">
              <a:spAutoFit/>
            </a:bodyPr>
            <a:lstStyle/>
            <a:p>
              <a:pPr algn="ctr"/>
              <a:r>
                <a:rPr lang="en-GB" sz="1400" dirty="0" smtClean="0"/>
                <a:t>Gross/</a:t>
              </a:r>
            </a:p>
            <a:p>
              <a:pPr algn="ctr"/>
              <a:r>
                <a:rPr lang="en-GB" sz="1400" dirty="0" smtClean="0"/>
                <a:t>Simple</a:t>
              </a:r>
              <a:endParaRPr lang="en-GB" sz="1400" dirty="0"/>
            </a:p>
          </p:txBody>
        </p:sp>
      </p:grpSp>
    </p:spTree>
    <p:extLst>
      <p:ext uri="{BB962C8B-B14F-4D97-AF65-F5344CB8AC3E}">
        <p14:creationId xmlns:p14="http://schemas.microsoft.com/office/powerpoint/2010/main" val="98986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GB" b="1">
                <a:latin typeface="Aharoni" charset="0"/>
                <a:cs typeface="Aharoni" charset="0"/>
              </a:rPr>
              <a:t>AROUSAL THEORIES (3)</a:t>
            </a:r>
          </a:p>
        </p:txBody>
      </p:sp>
      <p:sp>
        <p:nvSpPr>
          <p:cNvPr id="39938" name="Content Placeholder 2"/>
          <p:cNvSpPr>
            <a:spLocks noGrp="1"/>
          </p:cNvSpPr>
          <p:nvPr>
            <p:ph idx="1"/>
          </p:nvPr>
        </p:nvSpPr>
        <p:spPr>
          <a:xfrm>
            <a:off x="468313" y="1268413"/>
            <a:ext cx="8229600" cy="5400675"/>
          </a:xfrm>
          <a:solidFill>
            <a:srgbClr val="FF5050"/>
          </a:solidFill>
          <a:ln w="38100">
            <a:solidFill>
              <a:schemeClr val="tx1"/>
            </a:solidFill>
            <a:miter lim="800000"/>
            <a:headEnd/>
            <a:tailEnd/>
          </a:ln>
        </p:spPr>
        <p:txBody>
          <a:bodyPr>
            <a:normAutofit lnSpcReduction="10000"/>
          </a:bodyPr>
          <a:lstStyle/>
          <a:p>
            <a:pPr algn="ctr" eaLnBrk="1" hangingPunct="1">
              <a:buFont typeface="Arial" charset="0"/>
              <a:buNone/>
            </a:pPr>
            <a:r>
              <a:rPr lang="en-GB" sz="2400" b="1" u="sng" dirty="0">
                <a:latin typeface="Calibri" charset="0"/>
              </a:rPr>
              <a:t>CATASTROPHE THEORY</a:t>
            </a:r>
          </a:p>
          <a:p>
            <a:pPr algn="ctr" eaLnBrk="1" hangingPunct="1">
              <a:buFont typeface="Arial" charset="0"/>
              <a:buNone/>
            </a:pPr>
            <a:endParaRPr lang="en-GB" sz="2400" b="1" u="sng" dirty="0">
              <a:latin typeface="Calibri" charset="0"/>
            </a:endParaRPr>
          </a:p>
          <a:p>
            <a:pPr algn="ctr" eaLnBrk="1" hangingPunct="1">
              <a:buFont typeface="Arial" charset="0"/>
              <a:buNone/>
            </a:pPr>
            <a:r>
              <a:rPr lang="en-GB" sz="2400" i="1" dirty="0">
                <a:latin typeface="Calibri" charset="0"/>
              </a:rPr>
              <a:t>A theory that predicts a rapid decline in performance resulting from the combination of high cognitive anxiety and increasing somatic anxiety.</a:t>
            </a:r>
          </a:p>
          <a:p>
            <a:pPr algn="ctr" eaLnBrk="1" hangingPunct="1">
              <a:buFont typeface="Arial" charset="0"/>
              <a:buNone/>
            </a:pPr>
            <a:endParaRPr lang="en-GB" sz="2400" i="1" dirty="0">
              <a:latin typeface="Calibri" charset="0"/>
            </a:endParaRPr>
          </a:p>
          <a:p>
            <a:pPr algn="ctr" eaLnBrk="1" hangingPunct="1">
              <a:buFont typeface="Arial" charset="0"/>
              <a:buNone/>
            </a:pPr>
            <a:r>
              <a:rPr lang="en-GB" sz="2400" i="1" dirty="0">
                <a:latin typeface="Calibri" charset="0"/>
              </a:rPr>
              <a:t>Devised by </a:t>
            </a:r>
            <a:r>
              <a:rPr lang="en-GB" sz="2400" dirty="0">
                <a:latin typeface="Calibri" charset="0"/>
              </a:rPr>
              <a:t>Hardy and </a:t>
            </a:r>
            <a:r>
              <a:rPr lang="en-GB" sz="2400" dirty="0" err="1">
                <a:latin typeface="Calibri" charset="0"/>
              </a:rPr>
              <a:t>Frazey</a:t>
            </a:r>
            <a:r>
              <a:rPr lang="en-GB" sz="2400" dirty="0">
                <a:latin typeface="Calibri" charset="0"/>
              </a:rPr>
              <a:t> (1987)</a:t>
            </a:r>
          </a:p>
          <a:p>
            <a:pPr algn="ctr" eaLnBrk="1" hangingPunct="1">
              <a:buFont typeface="Arial" charset="0"/>
              <a:buNone/>
            </a:pPr>
            <a:endParaRPr lang="en-GB" sz="2400" dirty="0">
              <a:latin typeface="Calibri" charset="0"/>
            </a:endParaRPr>
          </a:p>
          <a:p>
            <a:pPr algn="ctr" eaLnBrk="1" hangingPunct="1">
              <a:buFont typeface="Arial" charset="0"/>
              <a:buNone/>
            </a:pPr>
            <a:r>
              <a:rPr lang="en-GB" sz="2400" dirty="0">
                <a:latin typeface="Calibri" charset="0"/>
              </a:rPr>
              <a:t>Is a development of the Inverted U theory but involves a faster and more dramatic reduction in performance.</a:t>
            </a:r>
          </a:p>
          <a:p>
            <a:pPr algn="ctr" eaLnBrk="1" hangingPunct="1">
              <a:buFont typeface="Arial" charset="0"/>
              <a:buNone/>
            </a:pPr>
            <a:endParaRPr lang="en-GB" sz="2400" dirty="0">
              <a:latin typeface="Calibri" charset="0"/>
            </a:endParaRPr>
          </a:p>
          <a:p>
            <a:pPr algn="ctr" eaLnBrk="1" hangingPunct="1">
              <a:buFont typeface="Arial" charset="0"/>
              <a:buNone/>
            </a:pPr>
            <a:r>
              <a:rPr lang="en-GB" sz="2400" dirty="0">
                <a:latin typeface="Calibri" charset="0"/>
              </a:rPr>
              <a:t>It is more a model than theory because it tries to predict human behaviour rather than explain it</a:t>
            </a:r>
            <a:r>
              <a:rPr lang="en-GB" sz="2400" dirty="0" smtClean="0">
                <a:latin typeface="Calibri" charset="0"/>
              </a:rPr>
              <a:t>. How does it differ from inverted U? </a:t>
            </a:r>
            <a:endParaRPr lang="en-GB" sz="2400" dirty="0">
              <a:latin typeface="Calibri" charset="0"/>
            </a:endParaRPr>
          </a:p>
          <a:p>
            <a:pPr algn="ctr" eaLnBrk="1" hangingPunct="1">
              <a:buFont typeface="Arial" charset="0"/>
              <a:buNone/>
            </a:pPr>
            <a:endParaRPr lang="en-GB" sz="2400" dirty="0">
              <a:latin typeface="Calibri" charset="0"/>
            </a:endParaRPr>
          </a:p>
          <a:p>
            <a:pPr algn="ctr" eaLnBrk="1" hangingPunct="1">
              <a:buFont typeface="Arial" charset="0"/>
              <a:buNone/>
            </a:pPr>
            <a:endParaRPr lang="en-GB" sz="2400" dirty="0">
              <a:latin typeface="Calibri" charset="0"/>
            </a:endParaRPr>
          </a:p>
          <a:p>
            <a:pPr algn="ctr" eaLnBrk="1" hangingPunct="1">
              <a:buFont typeface="Arial" charset="0"/>
              <a:buNone/>
            </a:pPr>
            <a:endParaRPr lang="en-GB" sz="2400" i="1" dirty="0">
              <a:latin typeface="Calibri" charset="0"/>
            </a:endParaRPr>
          </a:p>
          <a:p>
            <a:pPr algn="ctr" eaLnBrk="1" hangingPunct="1">
              <a:buFont typeface="Arial" charset="0"/>
              <a:buNone/>
            </a:pPr>
            <a:endParaRPr lang="en-GB" sz="2400" i="1" dirty="0">
              <a:latin typeface="Calibri" charset="0"/>
            </a:endParaRPr>
          </a:p>
          <a:p>
            <a:pPr algn="ctr" eaLnBrk="1" hangingPunct="1">
              <a:buFont typeface="Arial" charset="0"/>
              <a:buNone/>
            </a:pPr>
            <a:endParaRPr lang="en-GB" sz="2400" i="1" dirty="0">
              <a:latin typeface="Calibri" charset="0"/>
            </a:endParaRPr>
          </a:p>
        </p:txBody>
      </p:sp>
    </p:spTree>
    <p:extLst>
      <p:ext uri="{BB962C8B-B14F-4D97-AF65-F5344CB8AC3E}">
        <p14:creationId xmlns:p14="http://schemas.microsoft.com/office/powerpoint/2010/main" val="4210765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GB" b="1">
                <a:latin typeface="Aharoni" charset="0"/>
                <a:cs typeface="Aharoni" charset="0"/>
              </a:rPr>
              <a:t>CATASTROPHE THEORY</a:t>
            </a:r>
          </a:p>
        </p:txBody>
      </p:sp>
      <p:pic>
        <p:nvPicPr>
          <p:cNvPr id="41986" name="Picture 5"/>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924300" y="1268413"/>
            <a:ext cx="4968875" cy="5348287"/>
          </a:xfrm>
          <a:noFill/>
        </p:spPr>
      </p:pic>
      <p:sp>
        <p:nvSpPr>
          <p:cNvPr id="41987" name="TextBox 4"/>
          <p:cNvSpPr txBox="1">
            <a:spLocks noChangeArrowheads="1"/>
          </p:cNvSpPr>
          <p:nvPr/>
        </p:nvSpPr>
        <p:spPr bwMode="auto">
          <a:xfrm>
            <a:off x="323850" y="1268413"/>
            <a:ext cx="3240088" cy="1200150"/>
          </a:xfrm>
          <a:prstGeom prst="rect">
            <a:avLst/>
          </a:prstGeom>
          <a:solidFill>
            <a:srgbClr val="FF505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u="sng"/>
              <a:t>Point A </a:t>
            </a:r>
          </a:p>
          <a:p>
            <a:pPr algn="ctr" eaLnBrk="1" hangingPunct="1"/>
            <a:r>
              <a:rPr lang="en-GB" sz="1800" b="1"/>
              <a:t>Cognitive anxiety is high.</a:t>
            </a:r>
          </a:p>
          <a:p>
            <a:pPr algn="ctr" eaLnBrk="1" hangingPunct="1"/>
            <a:r>
              <a:rPr lang="en-GB" sz="1800" b="1"/>
              <a:t>Somatic anxiety is low.</a:t>
            </a:r>
          </a:p>
          <a:p>
            <a:pPr algn="ctr" eaLnBrk="1" hangingPunct="1"/>
            <a:r>
              <a:rPr lang="en-GB" sz="1800" b="1"/>
              <a:t>Performance is enhanced. </a:t>
            </a:r>
          </a:p>
        </p:txBody>
      </p:sp>
      <p:sp>
        <p:nvSpPr>
          <p:cNvPr id="41988" name="TextBox 7"/>
          <p:cNvSpPr txBox="1">
            <a:spLocks noChangeArrowheads="1"/>
          </p:cNvSpPr>
          <p:nvPr/>
        </p:nvSpPr>
        <p:spPr bwMode="auto">
          <a:xfrm>
            <a:off x="323850" y="2636838"/>
            <a:ext cx="3240088" cy="1200150"/>
          </a:xfrm>
          <a:prstGeom prst="rect">
            <a:avLst/>
          </a:prstGeom>
          <a:solidFill>
            <a:srgbClr val="FF505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u="sng"/>
              <a:t>Point B</a:t>
            </a:r>
          </a:p>
          <a:p>
            <a:pPr algn="ctr" eaLnBrk="1" hangingPunct="1"/>
            <a:r>
              <a:rPr lang="en-GB" sz="1800" b="1"/>
              <a:t>Cognitive anxiety is high.</a:t>
            </a:r>
          </a:p>
          <a:p>
            <a:pPr algn="ctr" eaLnBrk="1" hangingPunct="1"/>
            <a:r>
              <a:rPr lang="en-GB" sz="1800" b="1"/>
              <a:t>Somatic anxiety is high.</a:t>
            </a:r>
          </a:p>
          <a:p>
            <a:pPr algn="ctr" eaLnBrk="1" hangingPunct="1"/>
            <a:r>
              <a:rPr lang="en-GB" sz="1800" b="1"/>
              <a:t>Performance can deteriorate.</a:t>
            </a:r>
          </a:p>
        </p:txBody>
      </p:sp>
      <p:sp>
        <p:nvSpPr>
          <p:cNvPr id="41989" name="TextBox 8"/>
          <p:cNvSpPr txBox="1">
            <a:spLocks noChangeArrowheads="1"/>
          </p:cNvSpPr>
          <p:nvPr/>
        </p:nvSpPr>
        <p:spPr bwMode="auto">
          <a:xfrm>
            <a:off x="323850" y="5661025"/>
            <a:ext cx="3240088" cy="646113"/>
          </a:xfrm>
          <a:prstGeom prst="rect">
            <a:avLst/>
          </a:prstGeom>
          <a:solidFill>
            <a:srgbClr val="FF505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u="sng"/>
              <a:t>Point C</a:t>
            </a:r>
          </a:p>
          <a:p>
            <a:pPr algn="ctr" eaLnBrk="1" hangingPunct="1"/>
            <a:r>
              <a:rPr lang="en-GB" sz="1800" b="1"/>
              <a:t>Performance still deteriorating.</a:t>
            </a:r>
          </a:p>
        </p:txBody>
      </p:sp>
      <p:sp>
        <p:nvSpPr>
          <p:cNvPr id="41990" name="TextBox 9"/>
          <p:cNvSpPr txBox="1">
            <a:spLocks noChangeArrowheads="1"/>
          </p:cNvSpPr>
          <p:nvPr/>
        </p:nvSpPr>
        <p:spPr bwMode="auto">
          <a:xfrm>
            <a:off x="323850" y="4005263"/>
            <a:ext cx="3240088" cy="1476375"/>
          </a:xfrm>
          <a:prstGeom prst="rect">
            <a:avLst/>
          </a:prstGeom>
          <a:solidFill>
            <a:srgbClr val="FF505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u="sng"/>
              <a:t>Point D</a:t>
            </a:r>
          </a:p>
          <a:p>
            <a:pPr algn="ctr" eaLnBrk="1" hangingPunct="1"/>
            <a:r>
              <a:rPr lang="en-GB" sz="1800" b="1"/>
              <a:t>Performance does not return to original level immediately even though performer is trying to decrease arousal.</a:t>
            </a:r>
          </a:p>
        </p:txBody>
      </p:sp>
      <p:sp>
        <p:nvSpPr>
          <p:cNvPr id="8" name="Rectangle 7"/>
          <p:cNvSpPr/>
          <p:nvPr/>
        </p:nvSpPr>
        <p:spPr>
          <a:xfrm>
            <a:off x="3098745" y="6432034"/>
            <a:ext cx="2406655" cy="369332"/>
          </a:xfrm>
          <a:prstGeom prst="rect">
            <a:avLst/>
          </a:prstGeom>
        </p:spPr>
        <p:txBody>
          <a:bodyPr wrap="square">
            <a:spAutoFit/>
          </a:bodyPr>
          <a:lstStyle/>
          <a:p>
            <a:r>
              <a:rPr lang="en-GB" dirty="0" smtClean="0">
                <a:hlinkClick r:id="rId4"/>
              </a:rPr>
              <a:t>The worst over ever?</a:t>
            </a:r>
            <a:endParaRPr lang="en-GB" dirty="0"/>
          </a:p>
        </p:txBody>
      </p:sp>
    </p:spTree>
    <p:extLst>
      <p:ext uri="{BB962C8B-B14F-4D97-AF65-F5344CB8AC3E}">
        <p14:creationId xmlns:p14="http://schemas.microsoft.com/office/powerpoint/2010/main" val="3547406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GB" b="1">
                <a:latin typeface="Aharoni" charset="0"/>
                <a:cs typeface="Aharoni" charset="0"/>
              </a:rPr>
              <a:t>CATASTROPHE THEORY</a:t>
            </a:r>
          </a:p>
        </p:txBody>
      </p:sp>
      <p:sp>
        <p:nvSpPr>
          <p:cNvPr id="44034" name="TextBox 3"/>
          <p:cNvSpPr txBox="1">
            <a:spLocks noChangeArrowheads="1"/>
          </p:cNvSpPr>
          <p:nvPr/>
        </p:nvSpPr>
        <p:spPr bwMode="auto">
          <a:xfrm>
            <a:off x="2987675" y="1341438"/>
            <a:ext cx="5903913" cy="922337"/>
          </a:xfrm>
          <a:prstGeom prst="rect">
            <a:avLst/>
          </a:prstGeom>
          <a:solidFill>
            <a:srgbClr val="FF505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a:t>Physiological arousal is related to performance in an inverted ‘U’ fashion when the athlete is not worried or has low cognitive anxiety state anxiety. </a:t>
            </a:r>
          </a:p>
        </p:txBody>
      </p:sp>
      <p:sp>
        <p:nvSpPr>
          <p:cNvPr id="44035" name="TextBox 4"/>
          <p:cNvSpPr txBox="1">
            <a:spLocks noChangeArrowheads="1"/>
          </p:cNvSpPr>
          <p:nvPr/>
        </p:nvSpPr>
        <p:spPr bwMode="auto">
          <a:xfrm>
            <a:off x="179388" y="2565400"/>
            <a:ext cx="7345362" cy="646113"/>
          </a:xfrm>
          <a:prstGeom prst="rect">
            <a:avLst/>
          </a:prstGeom>
          <a:solidFill>
            <a:srgbClr val="FF505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a:t>If cognitive anxiety is high, the increases in arousal pass a point of optimal arousal and a rapid decline in performance occurs (the catastrophe). </a:t>
            </a:r>
          </a:p>
        </p:txBody>
      </p:sp>
      <p:sp>
        <p:nvSpPr>
          <p:cNvPr id="44036" name="TextBox 5"/>
          <p:cNvSpPr txBox="1">
            <a:spLocks noChangeArrowheads="1"/>
          </p:cNvSpPr>
          <p:nvPr/>
        </p:nvSpPr>
        <p:spPr bwMode="auto">
          <a:xfrm>
            <a:off x="3635375" y="3500438"/>
            <a:ext cx="5256213" cy="369887"/>
          </a:xfrm>
          <a:prstGeom prst="rect">
            <a:avLst/>
          </a:prstGeom>
          <a:solidFill>
            <a:srgbClr val="FF505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a:t>It would be very difficult to recover from this point.</a:t>
            </a:r>
            <a:endParaRPr lang="en-US" sz="1800" b="1"/>
          </a:p>
        </p:txBody>
      </p:sp>
      <p:pic>
        <p:nvPicPr>
          <p:cNvPr id="44037" name="Picture 2" descr="http://www.independent.co.uk/multimedia/archive/00201/andy-murray-REUTERS_201061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429000"/>
            <a:ext cx="2808287" cy="32400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4038" name="Picture 4" descr="http://i.dailymail.co.uk/i/pix/2010/09/05/article-1309361-0B0DC396000005DC-967_634x39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4149725"/>
            <a:ext cx="3949700" cy="24796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181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normAutofit fontScale="90000"/>
          </a:bodyPr>
          <a:lstStyle/>
          <a:p>
            <a:pPr eaLnBrk="1" hangingPunct="1"/>
            <a:r>
              <a:rPr lang="en-GB" b="1">
                <a:latin typeface="Aharoni" charset="0"/>
                <a:cs typeface="Aharoni" charset="0"/>
              </a:rPr>
              <a:t>AROUSAL AND ITS IMPACT ON PERFORMANCE</a:t>
            </a:r>
          </a:p>
        </p:txBody>
      </p:sp>
      <p:sp>
        <p:nvSpPr>
          <p:cNvPr id="48130" name="Content Placeholder 2"/>
          <p:cNvSpPr>
            <a:spLocks noGrp="1"/>
          </p:cNvSpPr>
          <p:nvPr>
            <p:ph idx="1"/>
          </p:nvPr>
        </p:nvSpPr>
        <p:spPr/>
        <p:txBody>
          <a:bodyPr/>
          <a:lstStyle/>
          <a:p>
            <a:pPr algn="ctr" eaLnBrk="1" hangingPunct="1">
              <a:buFont typeface="Arial" charset="0"/>
              <a:buNone/>
            </a:pPr>
            <a:r>
              <a:rPr lang="en-GB" sz="2400" dirty="0">
                <a:latin typeface="Calibri" charset="0"/>
              </a:rPr>
              <a:t>Once we attain our optimum level our reactions are at their fastest, we are able to screen out irrelevant information and do NOT suffer from </a:t>
            </a:r>
            <a:r>
              <a:rPr lang="en-GB" sz="2400" b="1" dirty="0">
                <a:latin typeface="Calibri" charset="0"/>
              </a:rPr>
              <a:t>Attentional </a:t>
            </a:r>
            <a:r>
              <a:rPr lang="en-GB" sz="2400" b="1" dirty="0" smtClean="0">
                <a:latin typeface="Calibri" charset="0"/>
              </a:rPr>
              <a:t>Narrowing</a:t>
            </a:r>
            <a:r>
              <a:rPr lang="en-GB" sz="2400" b="1" dirty="0">
                <a:latin typeface="Calibri" charset="0"/>
              </a:rPr>
              <a:t> </a:t>
            </a:r>
            <a:r>
              <a:rPr lang="en-GB" sz="2400" b="1" dirty="0" smtClean="0">
                <a:latin typeface="Calibri" charset="0"/>
              </a:rPr>
              <a:t>and Attentional Wastage</a:t>
            </a:r>
            <a:endParaRPr lang="en-GB" sz="2400" b="1" dirty="0">
              <a:latin typeface="Calibri" charset="0"/>
            </a:endParaRPr>
          </a:p>
          <a:p>
            <a:pPr eaLnBrk="1" hangingPunct="1">
              <a:buFont typeface="Arial" charset="0"/>
              <a:buNone/>
            </a:pPr>
            <a:endParaRPr lang="en-GB" dirty="0">
              <a:latin typeface="Calibri" charset="0"/>
            </a:endParaRPr>
          </a:p>
          <a:p>
            <a:pPr eaLnBrk="1" hangingPunct="1">
              <a:buFont typeface="Arial" charset="0"/>
              <a:buNone/>
            </a:pPr>
            <a:r>
              <a:rPr lang="en-GB" sz="2400" b="1" dirty="0">
                <a:latin typeface="Calibri" charset="0"/>
              </a:rPr>
              <a:t>Attentional Narrowing:  </a:t>
            </a:r>
          </a:p>
        </p:txBody>
      </p:sp>
      <p:sp>
        <p:nvSpPr>
          <p:cNvPr id="48131" name="TextBox 3"/>
          <p:cNvSpPr txBox="1">
            <a:spLocks noChangeArrowheads="1"/>
          </p:cNvSpPr>
          <p:nvPr/>
        </p:nvSpPr>
        <p:spPr bwMode="auto">
          <a:xfrm>
            <a:off x="179388" y="3860800"/>
            <a:ext cx="5903912" cy="923925"/>
          </a:xfrm>
          <a:prstGeom prst="rect">
            <a:avLst/>
          </a:prstGeom>
          <a:solidFill>
            <a:srgbClr val="9933FF"/>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a:t>Focusing on too narrow a range of information or on the performance of a skill; this causes the performer to ignore important cues or information.</a:t>
            </a:r>
          </a:p>
        </p:txBody>
      </p:sp>
      <p:pic>
        <p:nvPicPr>
          <p:cNvPr id="48132" name="Picture 2" descr="http://i.a.cnn.net/si/multimedia/photo_gallery/2005/08/23/gallery.collisions/Ronaldo_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3500438"/>
            <a:ext cx="2768600" cy="307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8133" name="TextBox 5"/>
          <p:cNvSpPr txBox="1">
            <a:spLocks noChangeArrowheads="1"/>
          </p:cNvSpPr>
          <p:nvPr/>
        </p:nvSpPr>
        <p:spPr bwMode="auto">
          <a:xfrm>
            <a:off x="179388" y="5084763"/>
            <a:ext cx="5903912" cy="1477962"/>
          </a:xfrm>
          <a:prstGeom prst="rect">
            <a:avLst/>
          </a:prstGeom>
          <a:solidFill>
            <a:srgbClr val="9933FF"/>
          </a:solidFill>
          <a:ln w="38100">
            <a:solidFill>
              <a:schemeClr val="tx1"/>
            </a:solidFill>
            <a:miter lim="800000"/>
            <a:headEnd/>
            <a:tailEnd/>
          </a:ln>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lvl="1" algn="ctr" eaLnBrk="1" hangingPunct="1"/>
            <a:r>
              <a:rPr lang="en-GB" sz="1800" b="1"/>
              <a:t>This occurs when a performer is so tightly focused on performing the skill, or on a small part of the display (e.g. the defender in front of them), that they do not attend to other important aspects or they miss important cues (e.g. team mates they could pass to).</a:t>
            </a:r>
          </a:p>
        </p:txBody>
      </p:sp>
    </p:spTree>
    <p:extLst>
      <p:ext uri="{BB962C8B-B14F-4D97-AF65-F5344CB8AC3E}">
        <p14:creationId xmlns:p14="http://schemas.microsoft.com/office/powerpoint/2010/main" val="4209481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r>
              <a:rPr lang="en-US" dirty="0"/>
              <a:t>C</a:t>
            </a:r>
            <a:r>
              <a:rPr lang="en-US" dirty="0" smtClean="0"/>
              <a:t>ritique the ZOF and explain what is required to enter ‘being in the zone’</a:t>
            </a:r>
          </a:p>
          <a:p>
            <a:r>
              <a:rPr lang="en-US" dirty="0"/>
              <a:t>C</a:t>
            </a:r>
            <a:r>
              <a:rPr lang="en-US" dirty="0" smtClean="0"/>
              <a:t>ompare the ZOF with the inverted U theory</a:t>
            </a:r>
            <a:endParaRPr lang="en-US" dirty="0"/>
          </a:p>
          <a:p>
            <a:r>
              <a:rPr lang="en-US" dirty="0" smtClean="0"/>
              <a:t>Critique Peak Flow Experience taking into consideration the factors that may interfere with the experience</a:t>
            </a:r>
          </a:p>
          <a:p>
            <a:endParaRPr lang="en-US" dirty="0"/>
          </a:p>
          <a:p>
            <a:endParaRPr lang="en-US" dirty="0"/>
          </a:p>
        </p:txBody>
      </p:sp>
    </p:spTree>
    <p:extLst>
      <p:ext uri="{BB962C8B-B14F-4D97-AF65-F5344CB8AC3E}">
        <p14:creationId xmlns:p14="http://schemas.microsoft.com/office/powerpoint/2010/main" val="1427250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 a sporting example for A and B</a:t>
            </a:r>
            <a:endParaRPr lang="en-US" dirty="0"/>
          </a:p>
        </p:txBody>
      </p:sp>
      <p:pic>
        <p:nvPicPr>
          <p:cNvPr id="6" name="Content Placeholder 5" descr="images.jpeg"/>
          <p:cNvPicPr>
            <a:picLocks noGrp="1" noChangeAspect="1"/>
          </p:cNvPicPr>
          <p:nvPr>
            <p:ph idx="1"/>
          </p:nvPr>
        </p:nvPicPr>
        <p:blipFill>
          <a:blip r:embed="rId2">
            <a:extLst>
              <a:ext uri="{28A0092B-C50C-407E-A947-70E740481C1C}">
                <a14:useLocalDpi xmlns:a14="http://schemas.microsoft.com/office/drawing/2010/main" val="0"/>
              </a:ext>
            </a:extLst>
          </a:blip>
          <a:srcRect l="1433" r="1433"/>
          <a:stretch>
            <a:fillRect/>
          </a:stretch>
        </p:blipFill>
        <p:spPr/>
      </p:pic>
    </p:spTree>
    <p:extLst>
      <p:ext uri="{BB962C8B-B14F-4D97-AF65-F5344CB8AC3E}">
        <p14:creationId xmlns:p14="http://schemas.microsoft.com/office/powerpoint/2010/main" val="1461263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2-08-06 at 14.40.53.png"/>
          <p:cNvPicPr>
            <a:picLocks noGrp="1" noChangeAspect="1"/>
          </p:cNvPicPr>
          <p:nvPr>
            <p:ph idx="1"/>
          </p:nvPr>
        </p:nvPicPr>
        <p:blipFill>
          <a:blip r:embed="rId2">
            <a:extLst>
              <a:ext uri="{28A0092B-C50C-407E-A947-70E740481C1C}">
                <a14:useLocalDpi xmlns:a14="http://schemas.microsoft.com/office/drawing/2010/main" val="0"/>
              </a:ext>
            </a:extLst>
          </a:blip>
          <a:srcRect l="6993" r="6993"/>
          <a:stretch>
            <a:fillRect/>
          </a:stretch>
        </p:blipFill>
        <p:spPr/>
      </p:pic>
    </p:spTree>
    <p:extLst>
      <p:ext uri="{BB962C8B-B14F-4D97-AF65-F5344CB8AC3E}">
        <p14:creationId xmlns:p14="http://schemas.microsoft.com/office/powerpoint/2010/main" val="1747153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ZOF – Consider the type of skill</a:t>
            </a:r>
            <a:endParaRPr lang="en-US" dirty="0"/>
          </a:p>
        </p:txBody>
      </p:sp>
      <p:pic>
        <p:nvPicPr>
          <p:cNvPr id="12" name="Content Placeholder 11" descr="Screen Shot 2012-08-06 at 14.47.43.png"/>
          <p:cNvPicPr>
            <a:picLocks noGrp="1" noChangeAspect="1"/>
          </p:cNvPicPr>
          <p:nvPr>
            <p:ph idx="1"/>
          </p:nvPr>
        </p:nvPicPr>
        <p:blipFill>
          <a:blip r:embed="rId2">
            <a:extLst>
              <a:ext uri="{28A0092B-C50C-407E-A947-70E740481C1C}">
                <a14:useLocalDpi xmlns:a14="http://schemas.microsoft.com/office/drawing/2010/main" val="0"/>
              </a:ext>
            </a:extLst>
          </a:blip>
          <a:srcRect t="-15358" b="-15358"/>
          <a:stretch>
            <a:fillRect/>
          </a:stretch>
        </p:blipFill>
        <p:spPr/>
      </p:pic>
    </p:spTree>
    <p:extLst>
      <p:ext uri="{BB962C8B-B14F-4D97-AF65-F5344CB8AC3E}">
        <p14:creationId xmlns:p14="http://schemas.microsoft.com/office/powerpoint/2010/main" val="243848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learning</a:t>
            </a:r>
            <a:endParaRPr lang="en-US" dirty="0"/>
          </a:p>
        </p:txBody>
      </p:sp>
      <p:sp>
        <p:nvSpPr>
          <p:cNvPr id="3" name="Content Placeholder 2"/>
          <p:cNvSpPr>
            <a:spLocks noGrp="1"/>
          </p:cNvSpPr>
          <p:nvPr>
            <p:ph idx="1"/>
          </p:nvPr>
        </p:nvSpPr>
        <p:spPr/>
        <p:txBody>
          <a:bodyPr/>
          <a:lstStyle/>
          <a:p>
            <a:endParaRPr lang="en-US" dirty="0"/>
          </a:p>
          <a:p>
            <a:r>
              <a:rPr lang="en-US" dirty="0" smtClean="0"/>
              <a:t>Create a summary page for arousal</a:t>
            </a:r>
          </a:p>
          <a:p>
            <a:endParaRPr lang="en-US" dirty="0"/>
          </a:p>
          <a:p>
            <a:r>
              <a:rPr lang="en-US" dirty="0" smtClean="0"/>
              <a:t>Complete cue cards for this section </a:t>
            </a:r>
            <a:endParaRPr lang="en-US" dirty="0" smtClean="0"/>
          </a:p>
          <a:p>
            <a:endParaRPr lang="en-US" dirty="0"/>
          </a:p>
          <a:p>
            <a:r>
              <a:rPr lang="en-US" dirty="0" smtClean="0"/>
              <a:t>Examination questions </a:t>
            </a:r>
            <a:endParaRPr lang="en-US" dirty="0" smtClean="0"/>
          </a:p>
          <a:p>
            <a:endParaRPr lang="en-US" dirty="0"/>
          </a:p>
        </p:txBody>
      </p:sp>
    </p:spTree>
    <p:extLst>
      <p:ext uri="{BB962C8B-B14F-4D97-AF65-F5344CB8AC3E}">
        <p14:creationId xmlns:p14="http://schemas.microsoft.com/office/powerpoint/2010/main" val="1188150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 it review</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Do you understand </a:t>
            </a:r>
            <a:r>
              <a:rPr lang="en-US" smtClean="0"/>
              <a:t>the following? </a:t>
            </a:r>
          </a:p>
          <a:p>
            <a:pPr marL="0" indent="0">
              <a:buNone/>
            </a:pPr>
            <a:endParaRPr lang="en-US" smtClean="0"/>
          </a:p>
          <a:p>
            <a:r>
              <a:rPr lang="en-US" dirty="0" smtClean="0"/>
              <a:t>drive</a:t>
            </a:r>
            <a:r>
              <a:rPr lang="en-US" dirty="0"/>
              <a:t>, inverted U and catastrophe </a:t>
            </a:r>
            <a:r>
              <a:rPr lang="en-US" dirty="0" smtClean="0"/>
              <a:t>theories</a:t>
            </a:r>
          </a:p>
          <a:p>
            <a:pPr marL="0" indent="0">
              <a:buNone/>
            </a:pPr>
            <a:r>
              <a:rPr lang="en-US" dirty="0" smtClean="0"/>
              <a:t> </a:t>
            </a:r>
            <a:endParaRPr lang="en-GB" dirty="0"/>
          </a:p>
          <a:p>
            <a:r>
              <a:rPr lang="en-US" dirty="0"/>
              <a:t>practical applications and impact on  performance </a:t>
            </a:r>
            <a:endParaRPr lang="en-GB" dirty="0"/>
          </a:p>
          <a:p>
            <a:r>
              <a:rPr lang="en-US" dirty="0"/>
              <a:t>Zone of Optimal Functioning and peak flow  experience</a:t>
            </a:r>
            <a:endParaRPr lang="en-GB" dirty="0"/>
          </a:p>
          <a:p>
            <a:endParaRPr lang="en-US" dirty="0"/>
          </a:p>
        </p:txBody>
      </p:sp>
    </p:spTree>
    <p:extLst>
      <p:ext uri="{BB962C8B-B14F-4D97-AF65-F5344CB8AC3E}">
        <p14:creationId xmlns:p14="http://schemas.microsoft.com/office/powerpoint/2010/main" val="1769203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your syllabus</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822442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a:t>
            </a:r>
            <a:r>
              <a:rPr lang="en-GB" dirty="0" smtClean="0"/>
              <a:t>uestions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882777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Oval 6"/>
          <p:cNvSpPr>
            <a:spLocks noChangeArrowheads="1"/>
          </p:cNvSpPr>
          <p:nvPr/>
        </p:nvSpPr>
        <p:spPr bwMode="auto">
          <a:xfrm>
            <a:off x="971550" y="2708275"/>
            <a:ext cx="1873250" cy="1871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362" name="Rectangle 2"/>
          <p:cNvSpPr>
            <a:spLocks noGrp="1" noChangeArrowheads="1"/>
          </p:cNvSpPr>
          <p:nvPr>
            <p:ph type="title"/>
          </p:nvPr>
        </p:nvSpPr>
        <p:spPr/>
        <p:txBody>
          <a:bodyPr/>
          <a:lstStyle/>
          <a:p>
            <a:pPr eaLnBrk="1" hangingPunct="1">
              <a:defRPr/>
            </a:pPr>
            <a:r>
              <a:rPr lang="en-GB" sz="5400" smtClean="0">
                <a:latin typeface="Comic Sans MS" charset="0"/>
                <a:cs typeface="+mj-cs"/>
              </a:rPr>
              <a:t>Personality Theories</a:t>
            </a:r>
          </a:p>
        </p:txBody>
      </p:sp>
      <p:sp>
        <p:nvSpPr>
          <p:cNvPr id="143363" name="Rectangle 3"/>
          <p:cNvSpPr>
            <a:spLocks noGrp="1" noChangeArrowheads="1"/>
          </p:cNvSpPr>
          <p:nvPr>
            <p:ph type="body" idx="1"/>
          </p:nvPr>
        </p:nvSpPr>
        <p:spPr>
          <a:xfrm>
            <a:off x="1042988" y="1827213"/>
            <a:ext cx="7850187" cy="4114800"/>
          </a:xfrm>
        </p:spPr>
        <p:txBody>
          <a:bodyPr/>
          <a:lstStyle/>
          <a:p>
            <a:pPr eaLnBrk="1" hangingPunct="1">
              <a:buFont typeface="Wingdings" charset="0"/>
              <a:buNone/>
              <a:defRPr/>
            </a:pPr>
            <a:r>
              <a:rPr lang="en-GB" u="sng" smtClean="0">
                <a:latin typeface="Comic Sans MS" charset="0"/>
                <a:cs typeface="+mn-cs"/>
              </a:rPr>
              <a:t>Concentric Ring Theory (Hollander 1967)</a:t>
            </a:r>
          </a:p>
          <a:p>
            <a:pPr eaLnBrk="1" hangingPunct="1">
              <a:buFont typeface="Wingdings" charset="0"/>
              <a:buNone/>
              <a:defRPr/>
            </a:pPr>
            <a:endParaRPr lang="en-GB" smtClean="0">
              <a:latin typeface="Comic Sans MS" charset="0"/>
              <a:cs typeface="+mn-cs"/>
            </a:endParaRPr>
          </a:p>
        </p:txBody>
      </p:sp>
      <p:sp>
        <p:nvSpPr>
          <p:cNvPr id="143364" name="Oval 4"/>
          <p:cNvSpPr>
            <a:spLocks noChangeArrowheads="1"/>
          </p:cNvSpPr>
          <p:nvPr/>
        </p:nvSpPr>
        <p:spPr bwMode="auto">
          <a:xfrm>
            <a:off x="1187450" y="2924175"/>
            <a:ext cx="1419225" cy="1417638"/>
          </a:xfrm>
          <a:prstGeom prst="ellipse">
            <a:avLst/>
          </a:prstGeom>
          <a:solidFill>
            <a:schemeClr val="hlink"/>
          </a:solidFill>
          <a:ln w="381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365" name="Oval 5"/>
          <p:cNvSpPr>
            <a:spLocks noChangeArrowheads="1"/>
          </p:cNvSpPr>
          <p:nvPr/>
        </p:nvSpPr>
        <p:spPr bwMode="auto">
          <a:xfrm>
            <a:off x="1547813" y="3213100"/>
            <a:ext cx="698500" cy="771525"/>
          </a:xfrm>
          <a:prstGeom prst="ellipse">
            <a:avLst/>
          </a:prstGeom>
          <a:solidFill>
            <a:schemeClr val="bg1"/>
          </a:solidFill>
          <a:ln w="762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367" name="Text Box 7"/>
          <p:cNvSpPr txBox="1">
            <a:spLocks noChangeArrowheads="1"/>
          </p:cNvSpPr>
          <p:nvPr/>
        </p:nvSpPr>
        <p:spPr bwMode="auto">
          <a:xfrm>
            <a:off x="395288" y="4868863"/>
            <a:ext cx="8496300" cy="1628775"/>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r>
              <a:rPr lang="en-GB" altLang="en-US" smtClean="0">
                <a:latin typeface="Comic Sans MS" pitchFamily="66" charset="0"/>
              </a:rPr>
              <a:t>The boundary line of each layer gets wider as you get closer to the centre of the model which shows that each layer is harder to enter. As you move closer to the centre, your </a:t>
            </a:r>
            <a:r>
              <a:rPr lang="ja-JP" altLang="en-GB" smtClean="0"/>
              <a:t>‘</a:t>
            </a:r>
            <a:r>
              <a:rPr lang="en-GB" altLang="ja-JP" smtClean="0">
                <a:latin typeface="Comic Sans MS" pitchFamily="66" charset="0"/>
              </a:rPr>
              <a:t>real</a:t>
            </a:r>
            <a:r>
              <a:rPr lang="ja-JP" altLang="en-GB" smtClean="0"/>
              <a:t>’</a:t>
            </a:r>
            <a:r>
              <a:rPr lang="en-GB" altLang="ja-JP" smtClean="0">
                <a:latin typeface="Comic Sans MS" pitchFamily="66" charset="0"/>
              </a:rPr>
              <a:t> personality begins to surface</a:t>
            </a:r>
            <a:endParaRPr lang="en-GB" altLang="en-US" smtClean="0">
              <a:latin typeface="Comic Sans MS" pitchFamily="66" charset="0"/>
            </a:endParaRPr>
          </a:p>
        </p:txBody>
      </p:sp>
      <p:sp>
        <p:nvSpPr>
          <p:cNvPr id="143379" name="Line 19"/>
          <p:cNvSpPr>
            <a:spLocks noChangeShapeType="1"/>
          </p:cNvSpPr>
          <p:nvPr/>
        </p:nvSpPr>
        <p:spPr bwMode="auto">
          <a:xfrm flipH="1">
            <a:off x="1908175" y="2708275"/>
            <a:ext cx="1584325" cy="730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380" name="Line 20"/>
          <p:cNvSpPr>
            <a:spLocks noChangeShapeType="1"/>
          </p:cNvSpPr>
          <p:nvPr/>
        </p:nvSpPr>
        <p:spPr bwMode="auto">
          <a:xfrm flipH="1" flipV="1">
            <a:off x="2339975" y="3355975"/>
            <a:ext cx="1368425" cy="15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382" name="Line 22"/>
          <p:cNvSpPr>
            <a:spLocks noChangeShapeType="1"/>
          </p:cNvSpPr>
          <p:nvPr/>
        </p:nvSpPr>
        <p:spPr bwMode="auto">
          <a:xfrm flipH="1" flipV="1">
            <a:off x="1908175" y="3573463"/>
            <a:ext cx="1584325" cy="5762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383" name="Text Box 23"/>
          <p:cNvSpPr txBox="1">
            <a:spLocks noChangeArrowheads="1"/>
          </p:cNvSpPr>
          <p:nvPr/>
        </p:nvSpPr>
        <p:spPr bwMode="auto">
          <a:xfrm>
            <a:off x="3635375" y="2565400"/>
            <a:ext cx="5508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50000"/>
              </a:spcBef>
              <a:defRPr/>
            </a:pPr>
            <a:r>
              <a:rPr lang="en-GB" altLang="en-US" sz="1800" dirty="0" smtClean="0">
                <a:latin typeface="Comic Sans MS" pitchFamily="66" charset="0"/>
              </a:rPr>
              <a:t>Role Related Behaviour – Surface of personality</a:t>
            </a:r>
          </a:p>
        </p:txBody>
      </p:sp>
      <p:sp>
        <p:nvSpPr>
          <p:cNvPr id="143384" name="Text Box 24"/>
          <p:cNvSpPr txBox="1">
            <a:spLocks noChangeArrowheads="1"/>
          </p:cNvSpPr>
          <p:nvPr/>
        </p:nvSpPr>
        <p:spPr bwMode="auto">
          <a:xfrm>
            <a:off x="3924300" y="3141663"/>
            <a:ext cx="47513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50000"/>
              </a:spcBef>
              <a:defRPr/>
            </a:pPr>
            <a:r>
              <a:rPr lang="en-GB" altLang="en-US" sz="1800" dirty="0" smtClean="0">
                <a:latin typeface="Comic Sans MS" pitchFamily="66" charset="0"/>
              </a:rPr>
              <a:t>Typical Response – Your usual response in                                 most situations</a:t>
            </a:r>
            <a:r>
              <a:rPr lang="en-GB" altLang="en-US" sz="1800" dirty="0" smtClean="0"/>
              <a:t>          </a:t>
            </a:r>
          </a:p>
        </p:txBody>
      </p:sp>
      <p:sp>
        <p:nvSpPr>
          <p:cNvPr id="143385" name="Text Box 25"/>
          <p:cNvSpPr txBox="1">
            <a:spLocks noChangeArrowheads="1"/>
          </p:cNvSpPr>
          <p:nvPr/>
        </p:nvSpPr>
        <p:spPr bwMode="auto">
          <a:xfrm>
            <a:off x="3779838" y="4149725"/>
            <a:ext cx="489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50000"/>
              </a:spcBef>
              <a:defRPr/>
            </a:pPr>
            <a:r>
              <a:rPr lang="en-GB" altLang="en-US" sz="1800" dirty="0" smtClean="0">
                <a:latin typeface="Comic Sans MS" pitchFamily="66" charset="0"/>
              </a:rPr>
              <a:t>The Psychological Core – The </a:t>
            </a:r>
            <a:r>
              <a:rPr lang="ja-JP" altLang="en-GB" sz="1800" dirty="0" smtClean="0"/>
              <a:t>‘</a:t>
            </a:r>
            <a:r>
              <a:rPr lang="en-GB" altLang="ja-JP" sz="1800" dirty="0" smtClean="0">
                <a:latin typeface="Comic Sans MS" pitchFamily="66" charset="0"/>
              </a:rPr>
              <a:t>real you</a:t>
            </a:r>
            <a:r>
              <a:rPr lang="ja-JP" altLang="en-GB" sz="1800" dirty="0" smtClean="0"/>
              <a:t>’</a:t>
            </a:r>
            <a:endParaRPr lang="en-GB" altLang="en-US" sz="1800" dirty="0" smtClean="0">
              <a:latin typeface="Comic Sans MS" pitchFamily="66" charset="0"/>
            </a:endParaRPr>
          </a:p>
        </p:txBody>
      </p:sp>
    </p:spTree>
    <p:extLst>
      <p:ext uri="{BB962C8B-B14F-4D97-AF65-F5344CB8AC3E}">
        <p14:creationId xmlns:p14="http://schemas.microsoft.com/office/powerpoint/2010/main" val="61170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3"/>
                                        </p:tgtEl>
                                        <p:attrNameLst>
                                          <p:attrName>style.visibility</p:attrName>
                                        </p:attrNameLst>
                                      </p:cBhvr>
                                      <p:to>
                                        <p:strVal val="visible"/>
                                      </p:to>
                                    </p:set>
                                    <p:anim calcmode="lin" valueType="num">
                                      <p:cBhvr additive="base">
                                        <p:cTn id="7" dur="500" fill="hold"/>
                                        <p:tgtEl>
                                          <p:spTgt spid="143383"/>
                                        </p:tgtEl>
                                        <p:attrNameLst>
                                          <p:attrName>ppt_x</p:attrName>
                                        </p:attrNameLst>
                                      </p:cBhvr>
                                      <p:tavLst>
                                        <p:tav tm="0">
                                          <p:val>
                                            <p:strVal val="#ppt_x"/>
                                          </p:val>
                                        </p:tav>
                                        <p:tav tm="100000">
                                          <p:val>
                                            <p:strVal val="#ppt_x"/>
                                          </p:val>
                                        </p:tav>
                                      </p:tavLst>
                                    </p:anim>
                                    <p:anim calcmode="lin" valueType="num">
                                      <p:cBhvr additive="base">
                                        <p:cTn id="8" dur="500" fill="hold"/>
                                        <p:tgtEl>
                                          <p:spTgt spid="1433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84"/>
                                        </p:tgtEl>
                                        <p:attrNameLst>
                                          <p:attrName>style.visibility</p:attrName>
                                        </p:attrNameLst>
                                      </p:cBhvr>
                                      <p:to>
                                        <p:strVal val="visible"/>
                                      </p:to>
                                    </p:set>
                                    <p:anim calcmode="lin" valueType="num">
                                      <p:cBhvr additive="base">
                                        <p:cTn id="13" dur="500" fill="hold"/>
                                        <p:tgtEl>
                                          <p:spTgt spid="143384"/>
                                        </p:tgtEl>
                                        <p:attrNameLst>
                                          <p:attrName>ppt_x</p:attrName>
                                        </p:attrNameLst>
                                      </p:cBhvr>
                                      <p:tavLst>
                                        <p:tav tm="0">
                                          <p:val>
                                            <p:strVal val="#ppt_x"/>
                                          </p:val>
                                        </p:tav>
                                        <p:tav tm="100000">
                                          <p:val>
                                            <p:strVal val="#ppt_x"/>
                                          </p:val>
                                        </p:tav>
                                      </p:tavLst>
                                    </p:anim>
                                    <p:anim calcmode="lin" valueType="num">
                                      <p:cBhvr additive="base">
                                        <p:cTn id="14" dur="500" fill="hold"/>
                                        <p:tgtEl>
                                          <p:spTgt spid="14338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85"/>
                                        </p:tgtEl>
                                        <p:attrNameLst>
                                          <p:attrName>style.visibility</p:attrName>
                                        </p:attrNameLst>
                                      </p:cBhvr>
                                      <p:to>
                                        <p:strVal val="visible"/>
                                      </p:to>
                                    </p:set>
                                    <p:anim calcmode="lin" valueType="num">
                                      <p:cBhvr additive="base">
                                        <p:cTn id="19" dur="500" fill="hold"/>
                                        <p:tgtEl>
                                          <p:spTgt spid="143385"/>
                                        </p:tgtEl>
                                        <p:attrNameLst>
                                          <p:attrName>ppt_x</p:attrName>
                                        </p:attrNameLst>
                                      </p:cBhvr>
                                      <p:tavLst>
                                        <p:tav tm="0">
                                          <p:val>
                                            <p:strVal val="#ppt_x"/>
                                          </p:val>
                                        </p:tav>
                                        <p:tav tm="100000">
                                          <p:val>
                                            <p:strVal val="#ppt_x"/>
                                          </p:val>
                                        </p:tav>
                                      </p:tavLst>
                                    </p:anim>
                                    <p:anim calcmode="lin" valueType="num">
                                      <p:cBhvr additive="base">
                                        <p:cTn id="20" dur="500" fill="hold"/>
                                        <p:tgtEl>
                                          <p:spTgt spid="1433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3" grpId="0"/>
      <p:bldP spid="143384" grpId="0"/>
      <p:bldP spid="14338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 questions on motivation</a:t>
            </a:r>
            <a:endParaRPr lang="en-US" dirty="0"/>
          </a:p>
        </p:txBody>
      </p:sp>
      <p:pic>
        <p:nvPicPr>
          <p:cNvPr id="9" name="Content Placeholder 8" descr="Screen Shot 2013-02-18 at 10.20.55.png"/>
          <p:cNvPicPr>
            <a:picLocks noGrp="1" noChangeAspect="1"/>
          </p:cNvPicPr>
          <p:nvPr>
            <p:ph sz="half" idx="2"/>
          </p:nvPr>
        </p:nvPicPr>
        <p:blipFill rotWithShape="1">
          <a:blip r:embed="rId2"/>
          <a:srcRect l="-21500" t="14762" r="-21500" b="-7074"/>
          <a:stretch/>
        </p:blipFill>
        <p:spPr>
          <a:xfrm>
            <a:off x="-949325" y="3897313"/>
            <a:ext cx="8942388" cy="2490787"/>
          </a:xfrm>
        </p:spPr>
      </p:pic>
      <p:pic>
        <p:nvPicPr>
          <p:cNvPr id="8" name="Content Placeholder 7" descr="Screen Shot 2013-02-18 at 10.20.31.png"/>
          <p:cNvPicPr>
            <a:picLocks noGrp="1" noChangeAspect="1"/>
          </p:cNvPicPr>
          <p:nvPr>
            <p:ph sz="half" idx="1"/>
          </p:nvPr>
        </p:nvPicPr>
        <p:blipFill>
          <a:blip r:embed="rId3"/>
          <a:srcRect t="-30788" b="-30788"/>
          <a:stretch>
            <a:fillRect/>
          </a:stretch>
        </p:blipFill>
        <p:spPr>
          <a:xfrm>
            <a:off x="457200" y="1600200"/>
            <a:ext cx="8229600" cy="2297113"/>
          </a:xfrm>
        </p:spPr>
      </p:pic>
    </p:spTree>
    <p:extLst>
      <p:ext uri="{BB962C8B-B14F-4D97-AF65-F5344CB8AC3E}">
        <p14:creationId xmlns:p14="http://schemas.microsoft.com/office/powerpoint/2010/main" val="359071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5" name="Content Placeholder 4" descr="Screen Shot 2013-02-18 at 10.21.21.png"/>
          <p:cNvPicPr>
            <a:picLocks noGrp="1" noChangeAspect="1"/>
          </p:cNvPicPr>
          <p:nvPr>
            <p:ph sz="half" idx="1"/>
          </p:nvPr>
        </p:nvPicPr>
        <p:blipFill>
          <a:blip r:embed="rId2"/>
          <a:srcRect t="-18683" b="-18683"/>
          <a:stretch>
            <a:fillRect/>
          </a:stretch>
        </p:blipFill>
        <p:spPr>
          <a:xfrm>
            <a:off x="457200" y="1600200"/>
            <a:ext cx="8229600" cy="2109788"/>
          </a:xfrm>
        </p:spPr>
      </p:pic>
      <p:pic>
        <p:nvPicPr>
          <p:cNvPr id="6" name="Content Placeholder 5" descr="Screen Shot 2013-02-18 at 10.21.41.png"/>
          <p:cNvPicPr>
            <a:picLocks noGrp="1" noChangeAspect="1"/>
          </p:cNvPicPr>
          <p:nvPr>
            <p:ph sz="half" idx="2"/>
          </p:nvPr>
        </p:nvPicPr>
        <p:blipFill>
          <a:blip r:embed="rId3"/>
          <a:srcRect l="2386" r="2386"/>
          <a:stretch>
            <a:fillRect/>
          </a:stretch>
        </p:blipFill>
        <p:spPr>
          <a:xfrm>
            <a:off x="457200" y="3709988"/>
            <a:ext cx="8229600" cy="2416175"/>
          </a:xfrm>
        </p:spPr>
      </p:pic>
    </p:spTree>
    <p:extLst>
      <p:ext uri="{BB962C8B-B14F-4D97-AF65-F5344CB8AC3E}">
        <p14:creationId xmlns:p14="http://schemas.microsoft.com/office/powerpoint/2010/main" val="1072373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03350" y="620713"/>
            <a:ext cx="7313613" cy="1143000"/>
          </a:xfrm>
        </p:spPr>
        <p:txBody>
          <a:bodyPr>
            <a:normAutofit fontScale="90000"/>
          </a:bodyPr>
          <a:lstStyle/>
          <a:p>
            <a:pPr>
              <a:defRPr/>
            </a:pPr>
            <a:r>
              <a:rPr lang="en-GB" dirty="0" smtClean="0"/>
              <a:t>Is it possible to identify links between personality and sporting performance? </a:t>
            </a:r>
            <a:endParaRPr lang="en-GB" dirty="0"/>
          </a:p>
        </p:txBody>
      </p:sp>
      <p:sp>
        <p:nvSpPr>
          <p:cNvPr id="6" name="Content Placeholder 5"/>
          <p:cNvSpPr>
            <a:spLocks noGrp="1"/>
          </p:cNvSpPr>
          <p:nvPr>
            <p:ph idx="1"/>
          </p:nvPr>
        </p:nvSpPr>
        <p:spPr>
          <a:xfrm>
            <a:off x="457200" y="2347803"/>
            <a:ext cx="8229600" cy="4525963"/>
          </a:xfrm>
        </p:spPr>
        <p:txBody>
          <a:bodyPr/>
          <a:lstStyle/>
          <a:p>
            <a:pPr>
              <a:defRPr/>
            </a:pPr>
            <a:r>
              <a:rPr lang="en-GB" dirty="0" smtClean="0"/>
              <a:t>Sceptical</a:t>
            </a:r>
          </a:p>
          <a:p>
            <a:pPr>
              <a:defRPr/>
            </a:pPr>
            <a:r>
              <a:rPr lang="en-GB" dirty="0" smtClean="0"/>
              <a:t>Credulous</a:t>
            </a:r>
          </a:p>
          <a:p>
            <a:pPr>
              <a:defRPr/>
            </a:pPr>
            <a:r>
              <a:rPr lang="en-GB" dirty="0" smtClean="0"/>
              <a:t>There is no link between personality type and success in sport</a:t>
            </a:r>
          </a:p>
          <a:p>
            <a:pPr>
              <a:defRPr/>
            </a:pPr>
            <a:r>
              <a:rPr lang="en-GB" dirty="0" smtClean="0"/>
              <a:t>There is no link between personality and choice of sport</a:t>
            </a:r>
            <a:endParaRPr lang="en-GB" dirty="0"/>
          </a:p>
        </p:txBody>
      </p:sp>
    </p:spTree>
    <p:extLst>
      <p:ext uri="{BB962C8B-B14F-4D97-AF65-F5344CB8AC3E}">
        <p14:creationId xmlns:p14="http://schemas.microsoft.com/office/powerpoint/2010/main" val="2483333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Connector Page 168</a:t>
            </a:r>
            <a:br>
              <a:rPr lang="en-US" dirty="0" smtClean="0"/>
            </a:br>
            <a:r>
              <a:rPr lang="en-US" dirty="0" smtClean="0"/>
              <a:t>Name and describe what is shown</a:t>
            </a:r>
            <a:endParaRPr lang="en-US" dirty="0"/>
          </a:p>
        </p:txBody>
      </p:sp>
      <p:pic>
        <p:nvPicPr>
          <p:cNvPr id="9" name="Content Placeholder 8" descr="photo.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1478" t="28238" b="15975"/>
          <a:stretch/>
        </p:blipFill>
        <p:spPr>
          <a:xfrm>
            <a:off x="4593167" y="2174875"/>
            <a:ext cx="3852333" cy="3014579"/>
          </a:xfrm>
        </p:spPr>
      </p:pic>
      <p:pic>
        <p:nvPicPr>
          <p:cNvPr id="4" name="Content Placeholder 3" descr="photo.JPG"/>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t="29411" b="36814"/>
          <a:stretch/>
        </p:blipFill>
        <p:spPr>
          <a:xfrm>
            <a:off x="416983" y="2174875"/>
            <a:ext cx="4038600" cy="3014579"/>
          </a:xfrm>
        </p:spPr>
      </p:pic>
    </p:spTree>
    <p:extLst>
      <p:ext uri="{BB962C8B-B14F-4D97-AF65-F5344CB8AC3E}">
        <p14:creationId xmlns:p14="http://schemas.microsoft.com/office/powerpoint/2010/main" val="1116568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Connector</a:t>
            </a:r>
            <a:endParaRPr lang="en-US" dirty="0"/>
          </a:p>
        </p:txBody>
      </p:sp>
      <p:sp>
        <p:nvSpPr>
          <p:cNvPr id="3" name="Content Placeholder 2"/>
          <p:cNvSpPr>
            <a:spLocks noGrp="1"/>
          </p:cNvSpPr>
          <p:nvPr>
            <p:ph idx="1"/>
          </p:nvPr>
        </p:nvSpPr>
        <p:spPr/>
        <p:txBody>
          <a:bodyPr/>
          <a:lstStyle/>
          <a:p>
            <a:pPr marL="0" indent="0">
              <a:buNone/>
            </a:pPr>
            <a:r>
              <a:rPr lang="en-US" dirty="0" smtClean="0"/>
              <a:t>Group presentation review</a:t>
            </a:r>
          </a:p>
          <a:p>
            <a:r>
              <a:rPr lang="en-US" dirty="0" smtClean="0"/>
              <a:t>Drive reduction</a:t>
            </a:r>
          </a:p>
          <a:p>
            <a:r>
              <a:rPr lang="en-US" dirty="0" smtClean="0"/>
              <a:t>Inverted U</a:t>
            </a:r>
          </a:p>
          <a:p>
            <a:r>
              <a:rPr lang="en-US" dirty="0" smtClean="0"/>
              <a:t>Catastrophe </a:t>
            </a:r>
            <a:endParaRPr lang="en-US" dirty="0" smtClean="0"/>
          </a:p>
          <a:p>
            <a:endParaRPr lang="en-US" dirty="0"/>
          </a:p>
          <a:p>
            <a:r>
              <a:rPr lang="en-US" dirty="0" smtClean="0"/>
              <a:t>Add to the class notes </a:t>
            </a:r>
            <a:endParaRPr lang="en-US" dirty="0"/>
          </a:p>
        </p:txBody>
      </p:sp>
    </p:spTree>
    <p:extLst>
      <p:ext uri="{BB962C8B-B14F-4D97-AF65-F5344CB8AC3E}">
        <p14:creationId xmlns:p14="http://schemas.microsoft.com/office/powerpoint/2010/main" val="411917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143000"/>
          </a:xfrm>
        </p:spPr>
        <p:txBody>
          <a:bodyPr/>
          <a:lstStyle/>
          <a:p>
            <a:r>
              <a:rPr lang="en-GB" dirty="0" smtClean="0"/>
              <a:t>Drive Theory </a:t>
            </a:r>
            <a:r>
              <a:rPr lang="en-GB" sz="2800" dirty="0" smtClean="0"/>
              <a:t>(Hull, 1943)</a:t>
            </a:r>
            <a:endParaRPr lang="en-GB" sz="2800" dirty="0"/>
          </a:p>
        </p:txBody>
      </p:sp>
      <p:sp>
        <p:nvSpPr>
          <p:cNvPr id="3" name="Content Placeholder 2"/>
          <p:cNvSpPr>
            <a:spLocks noGrp="1"/>
          </p:cNvSpPr>
          <p:nvPr>
            <p:ph sz="quarter" idx="1"/>
          </p:nvPr>
        </p:nvSpPr>
        <p:spPr>
          <a:xfrm>
            <a:off x="179512" y="1447800"/>
            <a:ext cx="5544616" cy="3997424"/>
          </a:xfrm>
        </p:spPr>
        <p:txBody>
          <a:bodyPr>
            <a:normAutofit/>
          </a:bodyPr>
          <a:lstStyle/>
          <a:p>
            <a:pPr marL="0" indent="0">
              <a:buNone/>
            </a:pPr>
            <a:r>
              <a:rPr lang="en-GB" sz="1600" dirty="0" smtClean="0"/>
              <a:t>Proposed a </a:t>
            </a:r>
            <a:r>
              <a:rPr lang="en-GB" sz="1400" b="1" dirty="0" smtClean="0"/>
              <a:t>linear</a:t>
            </a:r>
            <a:r>
              <a:rPr lang="en-GB" sz="1600" b="1" dirty="0" smtClean="0"/>
              <a:t> relationship </a:t>
            </a:r>
            <a:r>
              <a:rPr lang="en-GB" sz="1600" dirty="0" smtClean="0"/>
              <a:t>between arousal and performance</a:t>
            </a:r>
          </a:p>
          <a:p>
            <a:r>
              <a:rPr lang="en-GB" sz="1600" dirty="0" smtClean="0"/>
              <a:t>As arousal increases so will quality of performance</a:t>
            </a:r>
          </a:p>
          <a:p>
            <a:pPr marL="0" indent="0">
              <a:buNone/>
            </a:pPr>
            <a:endParaRPr lang="en-GB" sz="1600" dirty="0"/>
          </a:p>
          <a:p>
            <a:pPr marL="0" indent="0">
              <a:buNone/>
            </a:pPr>
            <a:r>
              <a:rPr lang="en-GB" sz="1600" dirty="0" smtClean="0"/>
              <a:t>Higher levels of arousal would intensify the dominant response</a:t>
            </a:r>
          </a:p>
          <a:p>
            <a:r>
              <a:rPr lang="en-GB" sz="1600" dirty="0" smtClean="0"/>
              <a:t>For Elite performers this is likely to be correct response</a:t>
            </a:r>
          </a:p>
          <a:p>
            <a:r>
              <a:rPr lang="en-GB" sz="1600" dirty="0" smtClean="0"/>
              <a:t>For beginners likely to be incorrect response</a:t>
            </a:r>
          </a:p>
          <a:p>
            <a:endParaRPr lang="en-GB" sz="1600" dirty="0"/>
          </a:p>
          <a:p>
            <a:pPr marL="0" indent="0">
              <a:buNone/>
            </a:pPr>
            <a:r>
              <a:rPr lang="en-GB" sz="1600" dirty="0" smtClean="0"/>
              <a:t>Spence and Spence (1968) adapted it using an equation:-</a:t>
            </a:r>
          </a:p>
          <a:p>
            <a:r>
              <a:rPr lang="en-GB" sz="1600" dirty="0" smtClean="0"/>
              <a:t>Performance = Habit strength x drive </a:t>
            </a:r>
          </a:p>
          <a:p>
            <a:endParaRPr lang="en-GB" sz="1800" dirty="0"/>
          </a:p>
        </p:txBody>
      </p:sp>
      <p:pic>
        <p:nvPicPr>
          <p:cNvPr id="1026" name="Picture 2" descr="http://t1.gstatic.com/images?q=tbn:ANd9GcTu_1NBOjp13ZEiM6UUZpBKvPC2EMhb0Vp6XEfsB4luoUdkoz0v8A:www.teachpe.com/images/psychology/drive_theo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3" y="1412776"/>
            <a:ext cx="3403347" cy="333316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251519" y="5589240"/>
            <a:ext cx="8659931" cy="1008112"/>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ctr">
              <a:buFont typeface="Wingdings 2"/>
              <a:buNone/>
            </a:pPr>
            <a:r>
              <a:rPr lang="en-GB" sz="1600" b="1" dirty="0" smtClean="0"/>
              <a:t>Now considered an inadequate explanation</a:t>
            </a:r>
          </a:p>
          <a:p>
            <a:pPr marL="0" indent="0" algn="ctr">
              <a:buFont typeface="Wingdings 2"/>
              <a:buNone/>
            </a:pPr>
            <a:r>
              <a:rPr lang="en-GB" sz="1600" b="1" dirty="0" smtClean="0"/>
              <a:t>When arousal reaches a high enough point performance will not improve </a:t>
            </a:r>
          </a:p>
        </p:txBody>
      </p:sp>
      <p:sp>
        <p:nvSpPr>
          <p:cNvPr id="5" name="Rectangle 4"/>
          <p:cNvSpPr/>
          <p:nvPr/>
        </p:nvSpPr>
        <p:spPr>
          <a:xfrm>
            <a:off x="4077428" y="6309320"/>
            <a:ext cx="1008112" cy="369332"/>
          </a:xfrm>
          <a:prstGeom prst="rect">
            <a:avLst/>
          </a:prstGeom>
        </p:spPr>
        <p:txBody>
          <a:bodyPr wrap="square">
            <a:spAutoFit/>
          </a:bodyPr>
          <a:lstStyle/>
          <a:p>
            <a:r>
              <a:rPr lang="en-GB" dirty="0" smtClean="0">
                <a:hlinkClick r:id="rId3"/>
              </a:rPr>
              <a:t>Ronaldo</a:t>
            </a:r>
            <a:endParaRPr lang="en-GB" dirty="0"/>
          </a:p>
        </p:txBody>
      </p:sp>
    </p:spTree>
    <p:extLst>
      <p:ext uri="{BB962C8B-B14F-4D97-AF65-F5344CB8AC3E}">
        <p14:creationId xmlns:p14="http://schemas.microsoft.com/office/powerpoint/2010/main" val="195305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500"/>
                                        <p:tgtEl>
                                          <p:spTgt spid="6">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6">
                                            <p:txEl>
                                              <p:pRg st="1" end="1"/>
                                            </p:txEl>
                                          </p:spTgt>
                                        </p:tgtEl>
                                        <p:attrNameLst>
                                          <p:attrName>style.visibility</p:attrName>
                                        </p:attrNameLst>
                                      </p:cBhvr>
                                      <p:to>
                                        <p:strVal val="visible"/>
                                      </p:to>
                                    </p:set>
                                    <p:animEffect transition="in" filter="fade">
                                      <p:cBhvr>
                                        <p:cTn id="48" dur="500"/>
                                        <p:tgtEl>
                                          <p:spTgt spid="6">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GB">
                <a:latin typeface="Aharoni" charset="0"/>
                <a:cs typeface="Aharoni" charset="0"/>
              </a:rPr>
              <a:t>DRIVE THEORY</a:t>
            </a:r>
          </a:p>
        </p:txBody>
      </p:sp>
      <p:pic>
        <p:nvPicPr>
          <p:cNvPr id="29698" name="Picture 2" descr="http://www.teachpe.com/images/psychology/drive_theo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268413"/>
            <a:ext cx="5256212"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Box 4"/>
          <p:cNvSpPr txBox="1">
            <a:spLocks noChangeArrowheads="1"/>
          </p:cNvSpPr>
          <p:nvPr/>
        </p:nvSpPr>
        <p:spPr bwMode="auto">
          <a:xfrm>
            <a:off x="5708650" y="1265238"/>
            <a:ext cx="3240088" cy="646112"/>
          </a:xfrm>
          <a:prstGeom prst="rect">
            <a:avLst/>
          </a:prstGeom>
          <a:solidFill>
            <a:srgbClr val="FFC00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a:t>Performance = Habit strength X Drive</a:t>
            </a:r>
          </a:p>
        </p:txBody>
      </p:sp>
      <p:sp>
        <p:nvSpPr>
          <p:cNvPr id="29700" name="TextBox 6"/>
          <p:cNvSpPr txBox="1">
            <a:spLocks noChangeArrowheads="1"/>
          </p:cNvSpPr>
          <p:nvPr/>
        </p:nvSpPr>
        <p:spPr bwMode="auto">
          <a:xfrm>
            <a:off x="5708650" y="2363788"/>
            <a:ext cx="3240088" cy="368300"/>
          </a:xfrm>
          <a:prstGeom prst="rect">
            <a:avLst/>
          </a:prstGeom>
          <a:solidFill>
            <a:srgbClr val="FFC00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a:t>P = H D</a:t>
            </a:r>
          </a:p>
        </p:txBody>
      </p:sp>
      <p:sp>
        <p:nvSpPr>
          <p:cNvPr id="29701" name="TextBox 7"/>
          <p:cNvSpPr txBox="1">
            <a:spLocks noChangeArrowheads="1"/>
          </p:cNvSpPr>
          <p:nvPr/>
        </p:nvSpPr>
        <p:spPr bwMode="auto">
          <a:xfrm>
            <a:off x="5740400" y="3086100"/>
            <a:ext cx="3240088" cy="1477963"/>
          </a:xfrm>
          <a:prstGeom prst="rect">
            <a:avLst/>
          </a:prstGeom>
          <a:solidFill>
            <a:srgbClr val="FFC00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a:t>The more an elite sports person is aroused the better their performance due to the dominant response being chosen is habitual. </a:t>
            </a:r>
          </a:p>
        </p:txBody>
      </p:sp>
      <p:sp>
        <p:nvSpPr>
          <p:cNvPr id="29702" name="TextBox 8"/>
          <p:cNvSpPr txBox="1">
            <a:spLocks noChangeArrowheads="1"/>
          </p:cNvSpPr>
          <p:nvPr/>
        </p:nvSpPr>
        <p:spPr bwMode="auto">
          <a:xfrm>
            <a:off x="5724525" y="5013325"/>
            <a:ext cx="3255963" cy="1477963"/>
          </a:xfrm>
          <a:prstGeom prst="rect">
            <a:avLst/>
          </a:prstGeom>
          <a:solidFill>
            <a:srgbClr val="FFC000"/>
          </a:solidFill>
          <a:ln w="38100">
            <a:solidFill>
              <a:schemeClr val="tx1"/>
            </a:solidFill>
            <a:miter lim="800000"/>
            <a:headEnd/>
            <a:tailEnd/>
          </a:ln>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GB" sz="1800" b="1"/>
              <a:t>The more a beginner sports person is aroused the dominant response may be incorrect and high levels of arousal can cause a deterioration in performance.</a:t>
            </a:r>
          </a:p>
        </p:txBody>
      </p:sp>
    </p:spTree>
    <p:extLst>
      <p:ext uri="{BB962C8B-B14F-4D97-AF65-F5344CB8AC3E}">
        <p14:creationId xmlns:p14="http://schemas.microsoft.com/office/powerpoint/2010/main" val="4056968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b="1" dirty="0" smtClean="0">
                <a:latin typeface="Aharoni" pitchFamily="2" charset="-79"/>
                <a:ea typeface="+mj-ea"/>
                <a:cs typeface="Aharoni" pitchFamily="2" charset="-79"/>
              </a:rPr>
              <a:t>PROBLEMS WITH DRIVE THEORY</a:t>
            </a:r>
          </a:p>
        </p:txBody>
      </p:sp>
      <p:sp>
        <p:nvSpPr>
          <p:cNvPr id="31746" name="Content Placeholder 2"/>
          <p:cNvSpPr>
            <a:spLocks noGrp="1"/>
          </p:cNvSpPr>
          <p:nvPr>
            <p:ph idx="1"/>
          </p:nvPr>
        </p:nvSpPr>
        <p:spPr>
          <a:xfrm>
            <a:off x="457200" y="1600200"/>
            <a:ext cx="3683000" cy="4525963"/>
          </a:xfrm>
        </p:spPr>
        <p:txBody>
          <a:bodyPr>
            <a:normAutofit fontScale="92500" lnSpcReduction="10000"/>
          </a:bodyPr>
          <a:lstStyle/>
          <a:p>
            <a:pPr eaLnBrk="1" hangingPunct="1">
              <a:lnSpc>
                <a:spcPct val="80000"/>
              </a:lnSpc>
            </a:pPr>
            <a:r>
              <a:rPr lang="en-GB" sz="2200" b="1" dirty="0">
                <a:latin typeface="Calibri" charset="0"/>
              </a:rPr>
              <a:t>The habitual behaviour/ dominant response is not always the correct one (think of beginners) </a:t>
            </a:r>
          </a:p>
          <a:p>
            <a:pPr eaLnBrk="1" hangingPunct="1">
              <a:lnSpc>
                <a:spcPct val="80000"/>
              </a:lnSpc>
            </a:pPr>
            <a:endParaRPr lang="en-GB" sz="2200" dirty="0">
              <a:latin typeface="Calibri" charset="0"/>
            </a:endParaRPr>
          </a:p>
          <a:p>
            <a:pPr eaLnBrk="1" hangingPunct="1">
              <a:lnSpc>
                <a:spcPct val="80000"/>
              </a:lnSpc>
            </a:pPr>
            <a:r>
              <a:rPr lang="en-GB" sz="2200" b="1" dirty="0">
                <a:latin typeface="Calibri" charset="0"/>
              </a:rPr>
              <a:t>By increasing drive (arousal) performers often resort to previously learned skills because they are dominant but may be incorrect. </a:t>
            </a:r>
          </a:p>
          <a:p>
            <a:pPr eaLnBrk="1" hangingPunct="1">
              <a:lnSpc>
                <a:spcPct val="80000"/>
              </a:lnSpc>
            </a:pPr>
            <a:endParaRPr lang="en-GB" sz="2200" b="1" dirty="0">
              <a:latin typeface="Calibri" charset="0"/>
            </a:endParaRPr>
          </a:p>
          <a:p>
            <a:pPr eaLnBrk="1" hangingPunct="1">
              <a:lnSpc>
                <a:spcPct val="80000"/>
              </a:lnSpc>
            </a:pPr>
            <a:r>
              <a:rPr lang="en-GB" sz="2200" b="1" dirty="0">
                <a:latin typeface="Calibri" charset="0"/>
              </a:rPr>
              <a:t>Even highly skilled players ‘choke’ in highly charged situations</a:t>
            </a:r>
            <a:r>
              <a:rPr lang="en-GB" sz="2200" b="1" dirty="0" smtClean="0">
                <a:latin typeface="Calibri" charset="0"/>
              </a:rPr>
              <a:t>.</a:t>
            </a:r>
          </a:p>
          <a:p>
            <a:pPr eaLnBrk="1" hangingPunct="1">
              <a:lnSpc>
                <a:spcPct val="80000"/>
              </a:lnSpc>
            </a:pPr>
            <a:endParaRPr lang="en-GB" sz="2200" b="1" dirty="0">
              <a:latin typeface="Calibri" charset="0"/>
            </a:endParaRPr>
          </a:p>
          <a:p>
            <a:pPr eaLnBrk="1" hangingPunct="1">
              <a:lnSpc>
                <a:spcPct val="80000"/>
              </a:lnSpc>
            </a:pPr>
            <a:r>
              <a:rPr lang="en-GB" sz="2200" b="1" dirty="0" smtClean="0">
                <a:latin typeface="Calibri" charset="0"/>
              </a:rPr>
              <a:t>Anything else? Does not consider somatic and cognitive </a:t>
            </a:r>
            <a:endParaRPr lang="en-GB" sz="2200" b="1" dirty="0">
              <a:latin typeface="Calibri" charset="0"/>
            </a:endParaRPr>
          </a:p>
          <a:p>
            <a:pPr eaLnBrk="1" hangingPunct="1">
              <a:lnSpc>
                <a:spcPct val="80000"/>
              </a:lnSpc>
            </a:pPr>
            <a:endParaRPr lang="en-GB" sz="2200" dirty="0">
              <a:latin typeface="Calibri" charset="0"/>
            </a:endParaRPr>
          </a:p>
          <a:p>
            <a:pPr eaLnBrk="1" hangingPunct="1">
              <a:lnSpc>
                <a:spcPct val="80000"/>
              </a:lnSpc>
            </a:pPr>
            <a:endParaRPr lang="en-GB" sz="2200" dirty="0">
              <a:latin typeface="Calibri" charset="0"/>
            </a:endParaRPr>
          </a:p>
          <a:p>
            <a:pPr eaLnBrk="1" hangingPunct="1">
              <a:lnSpc>
                <a:spcPct val="80000"/>
              </a:lnSpc>
            </a:pPr>
            <a:endParaRPr lang="en-GB" sz="2200" dirty="0">
              <a:latin typeface="Calibri" charset="0"/>
            </a:endParaRPr>
          </a:p>
        </p:txBody>
      </p:sp>
      <p:pic>
        <p:nvPicPr>
          <p:cNvPr id="31747" name="Picture 2" descr="http://i.dailymail.co.uk/i/pix/2010/06/24/article-1289171-0022E0B800000258-399_468x2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1417638"/>
            <a:ext cx="4751387" cy="27368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1748" name="Picture 4" descr="http://img.dailymail.co.uk/i/pix/2008/04_04/missALLSPORT2204_468x68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6167" y="4379913"/>
            <a:ext cx="1800225" cy="233521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36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6">
                                            <p:txEl>
                                              <p:pRg st="6" end="6"/>
                                            </p:txEl>
                                          </p:spTgt>
                                        </p:tgtEl>
                                        <p:attrNameLst>
                                          <p:attrName>style.visibility</p:attrName>
                                        </p:attrNameLst>
                                      </p:cBhvr>
                                      <p:to>
                                        <p:strVal val="visible"/>
                                      </p:to>
                                    </p:set>
                                    <p:anim calcmode="lin" valueType="num">
                                      <p:cBhvr additive="base">
                                        <p:cTn id="7" dur="500" fill="hold"/>
                                        <p:tgtEl>
                                          <p:spTgt spid="31746">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6">
                                            <p:txEl>
                                              <p:pRg st="6" end="6"/>
                                            </p:txEl>
                                          </p:spTgt>
                                        </p:tgtEl>
                                        <p:attrNameLst>
                                          <p:attrName>style.visibility</p:attrName>
                                        </p:attrNameLst>
                                      </p:cBhvr>
                                      <p:to>
                                        <p:strVal val="visible"/>
                                      </p:to>
                                    </p:set>
                                    <p:anim calcmode="lin" valueType="num">
                                      <p:cBhvr additive="base">
                                        <p:cTn id="13" dur="500" fill="hold"/>
                                        <p:tgtEl>
                                          <p:spTgt spid="31746">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1143000"/>
          </a:xfrm>
        </p:spPr>
        <p:txBody>
          <a:bodyPr>
            <a:normAutofit fontScale="90000"/>
          </a:bodyPr>
          <a:lstStyle/>
          <a:p>
            <a:r>
              <a:rPr lang="en-GB" sz="4400" dirty="0" smtClean="0"/>
              <a:t>Inverted U Hypothesis </a:t>
            </a:r>
            <a:r>
              <a:rPr lang="en-GB" sz="2700" dirty="0" smtClean="0"/>
              <a:t>(Yerkes and </a:t>
            </a:r>
            <a:r>
              <a:rPr lang="en-GB" sz="2700" dirty="0" err="1" smtClean="0"/>
              <a:t>Doson</a:t>
            </a:r>
            <a:r>
              <a:rPr lang="en-GB" sz="2700" dirty="0" smtClean="0"/>
              <a:t>, 1908)</a:t>
            </a:r>
            <a:endParaRPr lang="en-GB" sz="2700" dirty="0"/>
          </a:p>
        </p:txBody>
      </p:sp>
      <p:sp>
        <p:nvSpPr>
          <p:cNvPr id="3" name="Content Placeholder 2"/>
          <p:cNvSpPr>
            <a:spLocks noGrp="1"/>
          </p:cNvSpPr>
          <p:nvPr>
            <p:ph sz="quarter" idx="1"/>
          </p:nvPr>
        </p:nvSpPr>
        <p:spPr>
          <a:xfrm>
            <a:off x="395536" y="1447800"/>
            <a:ext cx="8291264" cy="5149552"/>
          </a:xfrm>
        </p:spPr>
        <p:txBody>
          <a:bodyPr>
            <a:noAutofit/>
          </a:bodyPr>
          <a:lstStyle/>
          <a:p>
            <a:pPr marL="0" indent="0">
              <a:buNone/>
            </a:pPr>
            <a:r>
              <a:rPr lang="en-GB" sz="1600" dirty="0" smtClean="0"/>
              <a:t>Suggests that performance will increase with arousal to an optimum point.</a:t>
            </a:r>
          </a:p>
          <a:p>
            <a:r>
              <a:rPr lang="en-GB" sz="1600" dirty="0" smtClean="0"/>
              <a:t>However if you go beyond that point then performance will decrease</a:t>
            </a:r>
          </a:p>
          <a:p>
            <a:endParaRPr lang="en-GB" sz="1800" dirty="0"/>
          </a:p>
          <a:p>
            <a:endParaRPr lang="en-GB" sz="1800" dirty="0" smtClean="0"/>
          </a:p>
          <a:p>
            <a:endParaRPr lang="en-GB" sz="1800" dirty="0"/>
          </a:p>
          <a:p>
            <a:endParaRPr lang="en-GB" sz="1800" dirty="0" smtClean="0"/>
          </a:p>
          <a:p>
            <a:endParaRPr lang="en-GB" sz="1800" dirty="0"/>
          </a:p>
          <a:p>
            <a:endParaRPr lang="en-GB" sz="1800" dirty="0" smtClean="0"/>
          </a:p>
          <a:p>
            <a:endParaRPr lang="en-GB" sz="1800" dirty="0"/>
          </a:p>
          <a:p>
            <a:endParaRPr lang="en-GB" sz="1800" dirty="0" smtClean="0"/>
          </a:p>
          <a:p>
            <a:endParaRPr lang="en-GB" sz="1600" dirty="0" smtClean="0"/>
          </a:p>
          <a:p>
            <a:endParaRPr lang="en-GB" sz="1600" dirty="0"/>
          </a:p>
          <a:p>
            <a:pPr marL="0" indent="0">
              <a:buNone/>
            </a:pPr>
            <a:r>
              <a:rPr lang="en-GB" sz="1600" dirty="0" smtClean="0"/>
              <a:t>From observations this seems to fit very well, however, it is too simplistic</a:t>
            </a:r>
          </a:p>
          <a:p>
            <a:r>
              <a:rPr lang="en-GB" sz="1600" dirty="0"/>
              <a:t>Does it apply equally to the different phases of learning?</a:t>
            </a:r>
          </a:p>
          <a:p>
            <a:r>
              <a:rPr lang="en-GB" sz="1600" dirty="0" smtClean="0"/>
              <a:t>Does </a:t>
            </a:r>
            <a:r>
              <a:rPr lang="en-GB" sz="1600" dirty="0"/>
              <a:t>it apply to all sports performance in the same way?</a:t>
            </a:r>
          </a:p>
          <a:p>
            <a:pPr marL="0" indent="0">
              <a:buNone/>
            </a:pPr>
            <a:r>
              <a:rPr lang="en-GB" sz="1800" dirty="0" smtClean="0"/>
              <a:t> </a:t>
            </a:r>
          </a:p>
        </p:txBody>
      </p:sp>
      <p:pic>
        <p:nvPicPr>
          <p:cNvPr id="2050" name="Picture 2" descr="http://t3.gstatic.com/images?q=tbn:ANd9GcTE1kfMTQLfvpW8e0eRjoykJlknW4v6XiHwMYjac1llM_53YbWG:www.exrx.net/Images/InvertedU.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280004"/>
            <a:ext cx="5112568" cy="2889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66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2" end="12"/>
                                            </p:txEl>
                                          </p:spTgt>
                                        </p:tgtEl>
                                        <p:attrNameLst>
                                          <p:attrName>style.visibility</p:attrName>
                                        </p:attrNameLst>
                                      </p:cBhvr>
                                      <p:to>
                                        <p:strVal val="visible"/>
                                      </p:to>
                                    </p:set>
                                    <p:animEffect transition="in" filter="fade">
                                      <p:cBhvr>
                                        <p:cTn id="18" dur="500"/>
                                        <p:tgtEl>
                                          <p:spTgt spid="3">
                                            <p:txEl>
                                              <p:pRg st="12" end="1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animEffect transition="in" filter="fade">
                                      <p:cBhvr>
                                        <p:cTn id="23" dur="500"/>
                                        <p:tgtEl>
                                          <p:spTgt spid="3">
                                            <p:txEl>
                                              <p:pRg st="13" end="1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14" end="14"/>
                                            </p:txEl>
                                          </p:spTgt>
                                        </p:tgtEl>
                                        <p:attrNameLst>
                                          <p:attrName>style.visibility</p:attrName>
                                        </p:attrNameLst>
                                      </p:cBhvr>
                                      <p:to>
                                        <p:strVal val="visible"/>
                                      </p:to>
                                    </p:set>
                                    <p:animEffect transition="in" filter="fade">
                                      <p:cBhvr>
                                        <p:cTn id="26"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normAutofit fontScale="90000"/>
          </a:bodyPr>
          <a:lstStyle/>
          <a:p>
            <a:pPr eaLnBrk="1" hangingPunct="1"/>
            <a:r>
              <a:rPr lang="en-GB">
                <a:latin typeface="Aharoni" charset="0"/>
                <a:cs typeface="Aharoni" charset="0"/>
              </a:rPr>
              <a:t>PROBLEMS WITH INVERTED U THEORY</a:t>
            </a:r>
          </a:p>
        </p:txBody>
      </p:sp>
      <p:sp>
        <p:nvSpPr>
          <p:cNvPr id="37890" name="Content Placeholder 2"/>
          <p:cNvSpPr>
            <a:spLocks noGrp="1"/>
          </p:cNvSpPr>
          <p:nvPr>
            <p:ph idx="1"/>
          </p:nvPr>
        </p:nvSpPr>
        <p:spPr/>
        <p:txBody>
          <a:bodyPr/>
          <a:lstStyle/>
          <a:p>
            <a:pPr eaLnBrk="1" hangingPunct="1"/>
            <a:r>
              <a:rPr lang="en-GB" sz="2400" dirty="0">
                <a:latin typeface="Calibri" charset="0"/>
              </a:rPr>
              <a:t>Critics question if optimal arousal always occurs at the mid-point of the curve. </a:t>
            </a:r>
          </a:p>
          <a:p>
            <a:pPr eaLnBrk="1" hangingPunct="1"/>
            <a:endParaRPr lang="en-GB" sz="2400" dirty="0">
              <a:latin typeface="Calibri" charset="0"/>
            </a:endParaRPr>
          </a:p>
          <a:p>
            <a:pPr eaLnBrk="1" hangingPunct="1"/>
            <a:r>
              <a:rPr lang="en-GB" sz="2400" dirty="0">
                <a:latin typeface="Calibri" charset="0"/>
              </a:rPr>
              <a:t>One curve does not explain the different optimal levels of arousal needed for simple and complex tasks</a:t>
            </a:r>
            <a:r>
              <a:rPr lang="en-GB" sz="2400" dirty="0" smtClean="0">
                <a:latin typeface="Calibri" charset="0"/>
              </a:rPr>
              <a:t>. Anything else? </a:t>
            </a:r>
            <a:endParaRPr lang="en-GB" sz="2400" dirty="0">
              <a:latin typeface="Calibri" charset="0"/>
            </a:endParaRPr>
          </a:p>
          <a:p>
            <a:pPr eaLnBrk="1" hangingPunct="1">
              <a:buFont typeface="Arial" charset="0"/>
              <a:buNone/>
            </a:pPr>
            <a:endParaRPr lang="en-GB" sz="2400" dirty="0">
              <a:latin typeface="Calibri" charset="0"/>
            </a:endParaRPr>
          </a:p>
          <a:p>
            <a:pPr eaLnBrk="1" hangingPunct="1"/>
            <a:endParaRPr lang="en-GB" dirty="0">
              <a:latin typeface="Calibri" charset="0"/>
            </a:endParaRPr>
          </a:p>
        </p:txBody>
      </p:sp>
      <p:pic>
        <p:nvPicPr>
          <p:cNvPr id="37891" name="Picture 8" descr="http://www.transitionzone.com.au/content/physiology/graph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3689350"/>
            <a:ext cx="8135938"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7800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139</TotalTime>
  <Words>1017</Words>
  <Application>Microsoft Office PowerPoint</Application>
  <PresentationFormat>On-screen Show (4:3)</PresentationFormat>
  <Paragraphs>158</Paragraphs>
  <Slides>26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ＭＳ Ｐゴシック</vt:lpstr>
      <vt:lpstr>Aharoni</vt:lpstr>
      <vt:lpstr>Arial</vt:lpstr>
      <vt:lpstr>Calibri</vt:lpstr>
      <vt:lpstr>Comic Sans MS</vt:lpstr>
      <vt:lpstr>Wingdings</vt:lpstr>
      <vt:lpstr>Wingdings 2</vt:lpstr>
      <vt:lpstr>Office Theme</vt:lpstr>
      <vt:lpstr>Arousal</vt:lpstr>
      <vt:lpstr>Home learning</vt:lpstr>
      <vt:lpstr>Connector Page 168 Name and describe what is shown</vt:lpstr>
      <vt:lpstr>Connector</vt:lpstr>
      <vt:lpstr>Drive Theory (Hull, 1943)</vt:lpstr>
      <vt:lpstr>DRIVE THEORY</vt:lpstr>
      <vt:lpstr>PROBLEMS WITH DRIVE THEORY</vt:lpstr>
      <vt:lpstr>Inverted U Hypothesis (Yerkes and Doson, 1908)</vt:lpstr>
      <vt:lpstr>PROBLEMS WITH INVERTED U THEORY</vt:lpstr>
      <vt:lpstr>Does it apply equally to the different phases of learning?</vt:lpstr>
      <vt:lpstr>Does it apply to all sports performance in the same way?</vt:lpstr>
      <vt:lpstr>AROUSAL THEORIES (3)</vt:lpstr>
      <vt:lpstr>CATASTROPHE THEORY</vt:lpstr>
      <vt:lpstr>CATASTROPHE THEORY</vt:lpstr>
      <vt:lpstr>AROUSAL AND ITS IMPACT ON PERFORMANCE</vt:lpstr>
      <vt:lpstr>Outcomes</vt:lpstr>
      <vt:lpstr>Provide a sporting example for A and B</vt:lpstr>
      <vt:lpstr>PowerPoint Presentation</vt:lpstr>
      <vt:lpstr>ZOF – Consider the type of skill</vt:lpstr>
      <vt:lpstr>Prove it review</vt:lpstr>
      <vt:lpstr>Review your syllabus</vt:lpstr>
      <vt:lpstr>Questions</vt:lpstr>
      <vt:lpstr>Personality Theories</vt:lpstr>
      <vt:lpstr>Exam questions on motivation</vt:lpstr>
      <vt:lpstr>PowerPoint Presentation</vt:lpstr>
      <vt:lpstr>Is it possible to identify links between personality and sporting performance?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SAPURAN  GILL</dc:creator>
  <cp:lastModifiedBy>SSGILL</cp:lastModifiedBy>
  <cp:revision>24</cp:revision>
  <dcterms:created xsi:type="dcterms:W3CDTF">2012-08-06T13:28:20Z</dcterms:created>
  <dcterms:modified xsi:type="dcterms:W3CDTF">2017-09-20T13:25:59Z</dcterms:modified>
</cp:coreProperties>
</file>