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83" r:id="rId3"/>
    <p:sldId id="277" r:id="rId4"/>
    <p:sldId id="264" r:id="rId5"/>
    <p:sldId id="276" r:id="rId6"/>
    <p:sldId id="262" r:id="rId7"/>
    <p:sldId id="258" r:id="rId8"/>
    <p:sldId id="274" r:id="rId9"/>
    <p:sldId id="259" r:id="rId10"/>
    <p:sldId id="260" r:id="rId11"/>
    <p:sldId id="267" r:id="rId12"/>
    <p:sldId id="270" r:id="rId13"/>
    <p:sldId id="273" r:id="rId14"/>
    <p:sldId id="271" r:id="rId15"/>
    <p:sldId id="284" r:id="rId16"/>
    <p:sldId id="275" r:id="rId17"/>
    <p:sldId id="282" r:id="rId18"/>
    <p:sldId id="278" r:id="rId19"/>
    <p:sldId id="279" r:id="rId20"/>
    <p:sldId id="266" r:id="rId21"/>
    <p:sldId id="280" r:id="rId22"/>
    <p:sldId id="28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GB"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4" name="Date Placeholder 3"/>
          <p:cNvSpPr>
            <a:spLocks noGrp="1"/>
          </p:cNvSpPr>
          <p:nvPr>
            <p:ph type="dt" sz="half" idx="10"/>
          </p:nvPr>
        </p:nvSpPr>
        <p:spPr/>
        <p:txBody>
          <a:bodyPr/>
          <a:lstStyle/>
          <a:p>
            <a:fld id="{B01F9CA3-105E-4857-9057-6DB6197DA786}" type="datetimeFigureOut">
              <a:rPr lang="en-US" smtClean="0"/>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01F9CA3-105E-4857-9057-6DB6197DA786}" type="datetimeFigureOut">
              <a:rPr lang="en-US" smtClean="0"/>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01F9CA3-105E-4857-9057-6DB6197DA786}" type="datetimeFigureOut">
              <a:rPr lang="en-US" smtClean="0"/>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01F9CA3-105E-4857-9057-6DB6197DA786}" type="datetimeFigureOut">
              <a:rPr lang="en-US" smtClean="0"/>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7" name="Title 6"/>
          <p:cNvSpPr>
            <a:spLocks noGrp="1"/>
          </p:cNvSpPr>
          <p:nvPr>
            <p:ph type="title"/>
          </p:nvPr>
        </p:nvSpPr>
        <p:spPr/>
        <p:txBody>
          <a:bodyPr/>
          <a:lstStyle/>
          <a:p>
            <a:r>
              <a:rPr lang="en-GB"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GB"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5" name="Date Placeholder 4"/>
          <p:cNvSpPr>
            <a:spLocks noGrp="1"/>
          </p:cNvSpPr>
          <p:nvPr>
            <p:ph type="dt" sz="half" idx="10"/>
          </p:nvPr>
        </p:nvSpPr>
        <p:spPr/>
        <p:txBody>
          <a:bodyPr/>
          <a:lstStyle/>
          <a:p>
            <a:fld id="{B01F9CA3-105E-4857-9057-6DB6197DA786}" type="datetimeFigureOut">
              <a:rPr lang="en-US" smtClean="0"/>
              <a:t>6/6/2019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Date Placeholder 6"/>
          <p:cNvSpPr>
            <a:spLocks noGrp="1"/>
          </p:cNvSpPr>
          <p:nvPr>
            <p:ph type="dt" sz="half" idx="10"/>
          </p:nvPr>
        </p:nvSpPr>
        <p:spPr/>
        <p:txBody>
          <a:bodyPr/>
          <a:lstStyle/>
          <a:p>
            <a:fld id="{B01F9CA3-105E-4857-9057-6DB6197DA786}" type="datetimeFigureOut">
              <a:rPr lang="en-US" smtClean="0"/>
              <a:t>6/6/2019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B01F9CA3-105E-4857-9057-6DB6197DA786}" type="datetimeFigureOut">
              <a:rPr lang="en-US" smtClean="0"/>
              <a:t>6/6/2019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01F9CA3-105E-4857-9057-6DB6197DA786}" type="datetimeFigureOut">
              <a:rPr lang="en-US" smtClean="0"/>
              <a:t>6/6/2019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01F9CA3-105E-4857-9057-6DB6197DA786}" type="datetimeFigureOut">
              <a:rPr lang="en-US" smtClean="0"/>
              <a:t>6/6/2019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GB"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GB"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6/6/2019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GB"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01F9CA3-105E-4857-9057-6DB6197DA786}" type="datetimeFigureOut">
              <a:rPr lang="en-US" smtClean="0"/>
              <a:t>6/6/2019</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F5CE407-6216-4202-80E4-A30DC2F709B2}"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Personality – Book 1 Page 162</a:t>
            </a:r>
            <a:endParaRPr lang="en-US" dirty="0"/>
          </a:p>
        </p:txBody>
      </p:sp>
      <p:sp>
        <p:nvSpPr>
          <p:cNvPr id="3" name="Subtitle 2"/>
          <p:cNvSpPr>
            <a:spLocks noGrp="1"/>
          </p:cNvSpPr>
          <p:nvPr>
            <p:ph type="subTitle" idx="1"/>
          </p:nvPr>
        </p:nvSpPr>
        <p:spPr/>
        <p:txBody>
          <a:bodyPr/>
          <a:lstStyle/>
          <a:p>
            <a:r>
              <a:rPr lang="en-US" dirty="0" smtClean="0"/>
              <a:t>Lesson 1 of 2</a:t>
            </a:r>
            <a:endParaRPr lang="en-US" dirty="0"/>
          </a:p>
        </p:txBody>
      </p:sp>
    </p:spTree>
    <p:extLst>
      <p:ext uri="{BB962C8B-B14F-4D97-AF65-F5344CB8AC3E}">
        <p14:creationId xmlns:p14="http://schemas.microsoft.com/office/powerpoint/2010/main" val="23486534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When answering examination questions, remember that personality theory is concerned with how we behave or act.</a:t>
            </a:r>
            <a:endParaRPr lang="en-US" dirty="0"/>
          </a:p>
        </p:txBody>
      </p:sp>
      <p:sp>
        <p:nvSpPr>
          <p:cNvPr id="2" name="Title 1"/>
          <p:cNvSpPr>
            <a:spLocks noGrp="1"/>
          </p:cNvSpPr>
          <p:nvPr>
            <p:ph type="title"/>
          </p:nvPr>
        </p:nvSpPr>
        <p:spPr/>
        <p:txBody>
          <a:bodyPr/>
          <a:lstStyle/>
          <a:p>
            <a:r>
              <a:rPr lang="en-US" dirty="0" smtClean="0"/>
              <a:t>Exam tip</a:t>
            </a:r>
            <a:endParaRPr lang="en-US" dirty="0"/>
          </a:p>
        </p:txBody>
      </p:sp>
    </p:spTree>
    <p:extLst>
      <p:ext uri="{BB962C8B-B14F-4D97-AF65-F5344CB8AC3E}">
        <p14:creationId xmlns:p14="http://schemas.microsoft.com/office/powerpoint/2010/main" val="27352324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pPr algn="ctr" eaLnBrk="1" hangingPunct="1">
              <a:defRPr/>
            </a:pPr>
            <a:r>
              <a:rPr lang="en-GB" sz="5400" smtClean="0">
                <a:latin typeface="Comic Sans MS" charset="0"/>
                <a:cs typeface="+mj-cs"/>
              </a:rPr>
              <a:t>Personality TIPS!</a:t>
            </a:r>
          </a:p>
        </p:txBody>
      </p:sp>
      <p:sp>
        <p:nvSpPr>
          <p:cNvPr id="156675" name="Rectangle 3"/>
          <p:cNvSpPr>
            <a:spLocks noGrp="1" noChangeArrowheads="1"/>
          </p:cNvSpPr>
          <p:nvPr>
            <p:ph type="body" idx="1"/>
          </p:nvPr>
        </p:nvSpPr>
        <p:spPr>
          <a:xfrm>
            <a:off x="971550" y="1827213"/>
            <a:ext cx="7993063" cy="4625975"/>
          </a:xfrm>
          <a:ln w="76200">
            <a:solidFill>
              <a:schemeClr val="accent1"/>
            </a:solidFill>
            <a:miter lim="800000"/>
            <a:headEnd/>
            <a:tailEnd/>
          </a:ln>
        </p:spPr>
        <p:txBody>
          <a:bodyPr/>
          <a:lstStyle/>
          <a:p>
            <a:pPr eaLnBrk="1" hangingPunct="1">
              <a:lnSpc>
                <a:spcPct val="90000"/>
              </a:lnSpc>
              <a:defRPr/>
            </a:pPr>
            <a:r>
              <a:rPr lang="en-GB" sz="2600" b="1" dirty="0" smtClean="0">
                <a:solidFill>
                  <a:schemeClr val="accent1"/>
                </a:solidFill>
                <a:latin typeface="Candara"/>
                <a:cs typeface="Candara"/>
              </a:rPr>
              <a:t>Make sure you learn the specific definition of personality!</a:t>
            </a:r>
          </a:p>
          <a:p>
            <a:pPr eaLnBrk="1" hangingPunct="1">
              <a:lnSpc>
                <a:spcPct val="90000"/>
              </a:lnSpc>
              <a:defRPr/>
            </a:pPr>
            <a:r>
              <a:rPr lang="en-GB" sz="2600" b="1" dirty="0" smtClean="0">
                <a:solidFill>
                  <a:schemeClr val="hlink"/>
                </a:solidFill>
                <a:latin typeface="Candara"/>
                <a:cs typeface="Candara"/>
              </a:rPr>
              <a:t>Have awareness of the links between personality and sports performance.</a:t>
            </a:r>
          </a:p>
          <a:p>
            <a:pPr eaLnBrk="1" hangingPunct="1">
              <a:lnSpc>
                <a:spcPct val="90000"/>
              </a:lnSpc>
              <a:defRPr/>
            </a:pPr>
            <a:r>
              <a:rPr lang="en-GB" sz="2600" b="1" dirty="0" smtClean="0">
                <a:solidFill>
                  <a:schemeClr val="accent1"/>
                </a:solidFill>
                <a:latin typeface="Candara"/>
                <a:cs typeface="Candara"/>
              </a:rPr>
              <a:t>It is important to understand the NATURE (trait) V NURTURE (social learning) and </a:t>
            </a:r>
            <a:r>
              <a:rPr lang="en-GB" sz="2600" b="1" dirty="0" err="1" smtClean="0">
                <a:solidFill>
                  <a:schemeClr val="accent1"/>
                </a:solidFill>
                <a:latin typeface="Candara"/>
                <a:cs typeface="Candara"/>
              </a:rPr>
              <a:t>interactionist</a:t>
            </a:r>
            <a:r>
              <a:rPr lang="en-GB" sz="2600" b="1" dirty="0" smtClean="0">
                <a:solidFill>
                  <a:schemeClr val="accent1"/>
                </a:solidFill>
                <a:latin typeface="Candara"/>
                <a:cs typeface="Candara"/>
              </a:rPr>
              <a:t> perspectives of behaviour.</a:t>
            </a:r>
          </a:p>
          <a:p>
            <a:pPr eaLnBrk="1" hangingPunct="1">
              <a:lnSpc>
                <a:spcPct val="90000"/>
              </a:lnSpc>
              <a:defRPr/>
            </a:pPr>
            <a:r>
              <a:rPr lang="en-GB" sz="2600" b="1" dirty="0" smtClean="0">
                <a:solidFill>
                  <a:schemeClr val="hlink"/>
                </a:solidFill>
                <a:latin typeface="Candara"/>
                <a:cs typeface="Candara"/>
              </a:rPr>
              <a:t>Learn the strengths and weaknesses of each perspective.</a:t>
            </a:r>
          </a:p>
          <a:p>
            <a:pPr eaLnBrk="1" hangingPunct="1">
              <a:lnSpc>
                <a:spcPct val="90000"/>
              </a:lnSpc>
              <a:defRPr/>
            </a:pPr>
            <a:r>
              <a:rPr lang="en-GB" sz="2600" b="1" dirty="0" smtClean="0">
                <a:solidFill>
                  <a:schemeClr val="accent1"/>
                </a:solidFill>
                <a:latin typeface="Candara"/>
                <a:cs typeface="Candara"/>
              </a:rPr>
              <a:t>Be aware of the problems associated with the use of personality profiling in sport.</a:t>
            </a:r>
            <a:r>
              <a:rPr lang="en-GB" sz="2600" dirty="0" smtClean="0">
                <a:solidFill>
                  <a:schemeClr val="accent1"/>
                </a:solidFill>
                <a:latin typeface="Candara"/>
                <a:cs typeface="Candara"/>
              </a:rPr>
              <a:t> </a:t>
            </a:r>
          </a:p>
        </p:txBody>
      </p:sp>
    </p:spTree>
    <p:extLst>
      <p:ext uri="{BB962C8B-B14F-4D97-AF65-F5344CB8AC3E}">
        <p14:creationId xmlns:p14="http://schemas.microsoft.com/office/powerpoint/2010/main" val="19000228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1116013" y="260350"/>
            <a:ext cx="5111750" cy="1143000"/>
          </a:xfrm>
        </p:spPr>
        <p:txBody>
          <a:bodyPr>
            <a:normAutofit/>
          </a:bodyPr>
          <a:lstStyle/>
          <a:p>
            <a:pPr eaLnBrk="1" hangingPunct="1">
              <a:defRPr/>
            </a:pPr>
            <a:r>
              <a:rPr lang="en-GB" sz="4000" dirty="0" smtClean="0">
                <a:latin typeface="Comic Sans MS" charset="0"/>
                <a:cs typeface="+mj-cs"/>
              </a:rPr>
              <a:t>Personality Theories</a:t>
            </a:r>
          </a:p>
        </p:txBody>
      </p:sp>
      <p:sp>
        <p:nvSpPr>
          <p:cNvPr id="155651" name="Rectangle 3"/>
          <p:cNvSpPr>
            <a:spLocks noGrp="1" noChangeArrowheads="1"/>
          </p:cNvSpPr>
          <p:nvPr>
            <p:ph type="body" idx="1"/>
          </p:nvPr>
        </p:nvSpPr>
        <p:spPr>
          <a:xfrm>
            <a:off x="827088" y="1916113"/>
            <a:ext cx="3744912" cy="4752975"/>
          </a:xfrm>
          <a:ln w="38100">
            <a:solidFill>
              <a:schemeClr val="accent1"/>
            </a:solidFill>
            <a:miter lim="800000"/>
            <a:headEnd/>
            <a:tailEnd/>
          </a:ln>
        </p:spPr>
        <p:txBody>
          <a:bodyPr/>
          <a:lstStyle/>
          <a:p>
            <a:pPr eaLnBrk="1" hangingPunct="1">
              <a:lnSpc>
                <a:spcPct val="80000"/>
              </a:lnSpc>
              <a:buFont typeface="Wingdings" charset="0"/>
              <a:buNone/>
              <a:defRPr/>
            </a:pPr>
            <a:r>
              <a:rPr lang="en-GB" sz="2500" u="sng" dirty="0" smtClean="0">
                <a:latin typeface="Comic Sans MS" charset="0"/>
                <a:cs typeface="+mn-cs"/>
              </a:rPr>
              <a:t>Trait Theory (nature)</a:t>
            </a:r>
          </a:p>
          <a:p>
            <a:pPr eaLnBrk="1" hangingPunct="1">
              <a:lnSpc>
                <a:spcPct val="80000"/>
              </a:lnSpc>
              <a:buFont typeface="Wingdings" charset="0"/>
              <a:buNone/>
              <a:defRPr/>
            </a:pPr>
            <a:r>
              <a:rPr lang="ja-JP" altLang="en-GB" sz="1800" dirty="0" smtClean="0">
                <a:solidFill>
                  <a:schemeClr val="accent1"/>
                </a:solidFill>
                <a:latin typeface="Arial"/>
                <a:cs typeface="+mn-cs"/>
              </a:rPr>
              <a:t>“</a:t>
            </a:r>
            <a:r>
              <a:rPr lang="en-GB" sz="1800" dirty="0" smtClean="0">
                <a:solidFill>
                  <a:schemeClr val="accent1"/>
                </a:solidFill>
                <a:latin typeface="Comic Sans MS" charset="0"/>
                <a:cs typeface="+mn-cs"/>
              </a:rPr>
              <a:t>People are born with established personality characteristics</a:t>
            </a:r>
            <a:r>
              <a:rPr lang="ja-JP" altLang="en-GB" sz="1800" dirty="0" smtClean="0">
                <a:solidFill>
                  <a:schemeClr val="accent1"/>
                </a:solidFill>
                <a:latin typeface="Arial"/>
                <a:cs typeface="+mn-cs"/>
              </a:rPr>
              <a:t>”</a:t>
            </a:r>
            <a:endParaRPr lang="en-GB" sz="1800" dirty="0" smtClean="0">
              <a:solidFill>
                <a:schemeClr val="accent1"/>
              </a:solidFill>
              <a:latin typeface="Comic Sans MS" charset="0"/>
              <a:cs typeface="+mn-cs"/>
            </a:endParaRPr>
          </a:p>
          <a:p>
            <a:pPr eaLnBrk="1" hangingPunct="1">
              <a:lnSpc>
                <a:spcPct val="80000"/>
              </a:lnSpc>
              <a:defRPr/>
            </a:pPr>
            <a:r>
              <a:rPr lang="en-GB" sz="1600" dirty="0" smtClean="0">
                <a:latin typeface="Comic Sans MS" charset="0"/>
                <a:cs typeface="+mn-cs"/>
              </a:rPr>
              <a:t>Inherited at birth. </a:t>
            </a:r>
          </a:p>
          <a:p>
            <a:pPr eaLnBrk="1" hangingPunct="1">
              <a:lnSpc>
                <a:spcPct val="80000"/>
              </a:lnSpc>
              <a:defRPr/>
            </a:pPr>
            <a:r>
              <a:rPr lang="en-GB" sz="1600" dirty="0" smtClean="0">
                <a:latin typeface="Comic Sans MS" charset="0"/>
                <a:cs typeface="+mn-cs"/>
              </a:rPr>
              <a:t>Stable</a:t>
            </a:r>
          </a:p>
          <a:p>
            <a:pPr eaLnBrk="1" hangingPunct="1">
              <a:lnSpc>
                <a:spcPct val="80000"/>
              </a:lnSpc>
              <a:defRPr/>
            </a:pPr>
            <a:r>
              <a:rPr lang="en-GB" sz="1600" dirty="0" smtClean="0">
                <a:latin typeface="Comic Sans MS" charset="0"/>
                <a:cs typeface="+mn-cs"/>
              </a:rPr>
              <a:t>Enduring</a:t>
            </a:r>
          </a:p>
          <a:p>
            <a:pPr eaLnBrk="1" hangingPunct="1">
              <a:lnSpc>
                <a:spcPct val="80000"/>
              </a:lnSpc>
              <a:defRPr/>
            </a:pPr>
            <a:r>
              <a:rPr lang="en-GB" sz="1600" dirty="0" smtClean="0">
                <a:latin typeface="Comic Sans MS" charset="0"/>
                <a:cs typeface="+mn-cs"/>
              </a:rPr>
              <a:t>consistent in all situations. </a:t>
            </a:r>
          </a:p>
          <a:p>
            <a:pPr algn="ctr" eaLnBrk="1" hangingPunct="1">
              <a:lnSpc>
                <a:spcPct val="80000"/>
              </a:lnSpc>
              <a:buFont typeface="Wingdings" charset="0"/>
              <a:buNone/>
              <a:defRPr/>
            </a:pPr>
            <a:r>
              <a:rPr lang="en-GB" sz="1600" dirty="0" smtClean="0">
                <a:solidFill>
                  <a:schemeClr val="hlink"/>
                </a:solidFill>
                <a:latin typeface="Comic Sans MS" charset="0"/>
                <a:cs typeface="+mn-cs"/>
              </a:rPr>
              <a:t>BEHAVIOUR = FUNCTION OF PERSONALITY</a:t>
            </a:r>
            <a:r>
              <a:rPr lang="en-GB" sz="1600" dirty="0" smtClean="0">
                <a:latin typeface="Comic Sans MS" charset="0"/>
                <a:cs typeface="+mn-cs"/>
              </a:rPr>
              <a:t> </a:t>
            </a:r>
          </a:p>
          <a:p>
            <a:pPr eaLnBrk="1" hangingPunct="1">
              <a:lnSpc>
                <a:spcPct val="80000"/>
              </a:lnSpc>
              <a:buFont typeface="Wingdings" charset="0"/>
              <a:buNone/>
              <a:defRPr/>
            </a:pPr>
            <a:r>
              <a:rPr lang="en-GB" sz="1600" b="1" dirty="0" smtClean="0">
                <a:latin typeface="Comic Sans MS" charset="0"/>
                <a:cs typeface="+mn-cs"/>
              </a:rPr>
              <a:t>+</a:t>
            </a:r>
            <a:r>
              <a:rPr lang="en-GB" sz="1600" b="1" dirty="0" err="1" smtClean="0">
                <a:latin typeface="Comic Sans MS" charset="0"/>
                <a:cs typeface="+mn-cs"/>
              </a:rPr>
              <a:t>ve</a:t>
            </a:r>
            <a:r>
              <a:rPr lang="en-GB" sz="1600" b="1" dirty="0" smtClean="0">
                <a:latin typeface="Comic Sans MS" charset="0"/>
                <a:cs typeface="+mn-cs"/>
              </a:rPr>
              <a:t> = </a:t>
            </a:r>
            <a:r>
              <a:rPr lang="en-GB" sz="1600" dirty="0" smtClean="0">
                <a:latin typeface="Comic Sans MS" charset="0"/>
                <a:cs typeface="+mn-cs"/>
              </a:rPr>
              <a:t>Can be easily measured through questionnaires</a:t>
            </a:r>
          </a:p>
          <a:p>
            <a:pPr eaLnBrk="1" hangingPunct="1">
              <a:lnSpc>
                <a:spcPct val="80000"/>
              </a:lnSpc>
              <a:buFont typeface="Wingdings" charset="0"/>
              <a:buNone/>
              <a:defRPr/>
            </a:pPr>
            <a:r>
              <a:rPr lang="en-GB" sz="1600" b="1" dirty="0" smtClean="0">
                <a:latin typeface="Comic Sans MS" charset="0"/>
                <a:cs typeface="+mn-cs"/>
              </a:rPr>
              <a:t>-</a:t>
            </a:r>
            <a:r>
              <a:rPr lang="en-GB" sz="1600" b="1" dirty="0" err="1" smtClean="0">
                <a:latin typeface="Comic Sans MS" charset="0"/>
                <a:cs typeface="+mn-cs"/>
              </a:rPr>
              <a:t>ve</a:t>
            </a:r>
            <a:r>
              <a:rPr lang="en-GB" sz="1600" dirty="0" smtClean="0">
                <a:latin typeface="Comic Sans MS" charset="0"/>
                <a:cs typeface="+mn-cs"/>
              </a:rPr>
              <a:t> = Does not take into account environmental influences. It is not a true indicator of behaviour.</a:t>
            </a:r>
          </a:p>
          <a:p>
            <a:pPr eaLnBrk="1" hangingPunct="1">
              <a:lnSpc>
                <a:spcPct val="80000"/>
              </a:lnSpc>
              <a:buFont typeface="Wingdings" charset="0"/>
              <a:buNone/>
              <a:defRPr/>
            </a:pPr>
            <a:r>
              <a:rPr lang="en-GB" sz="1600" dirty="0" smtClean="0">
                <a:latin typeface="Comic Sans MS" charset="0"/>
                <a:cs typeface="+mn-cs"/>
              </a:rPr>
              <a:t>CATTELL (1965) identified 16 personality traits</a:t>
            </a:r>
          </a:p>
          <a:p>
            <a:pPr algn="ctr" eaLnBrk="1" hangingPunct="1">
              <a:lnSpc>
                <a:spcPct val="80000"/>
              </a:lnSpc>
              <a:buFont typeface="Wingdings" charset="0"/>
              <a:buNone/>
              <a:defRPr/>
            </a:pPr>
            <a:r>
              <a:rPr lang="en-GB" sz="1600" b="1" dirty="0" smtClean="0">
                <a:solidFill>
                  <a:schemeClr val="accent1"/>
                </a:solidFill>
                <a:latin typeface="Comic Sans MS" charset="0"/>
                <a:cs typeface="+mn-cs"/>
              </a:rPr>
              <a:t>INTROVERT &amp; EXTROVERT</a:t>
            </a:r>
          </a:p>
        </p:txBody>
      </p:sp>
      <p:sp>
        <p:nvSpPr>
          <p:cNvPr id="155652" name="Text Box 4"/>
          <p:cNvSpPr txBox="1">
            <a:spLocks noChangeArrowheads="1"/>
          </p:cNvSpPr>
          <p:nvPr/>
        </p:nvSpPr>
        <p:spPr bwMode="auto">
          <a:xfrm>
            <a:off x="4716463" y="1700213"/>
            <a:ext cx="4176712" cy="2801937"/>
          </a:xfrm>
          <a:prstGeom prst="rect">
            <a:avLst/>
          </a:prstGeom>
          <a:noFill/>
          <a:ln w="38100">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GB" sz="2500" u="sng">
                <a:latin typeface="Comic Sans MS" charset="0"/>
                <a:cs typeface="+mn-cs"/>
              </a:rPr>
              <a:t>Social Learning Theory (Bandura)</a:t>
            </a:r>
          </a:p>
          <a:p>
            <a:pPr>
              <a:spcBef>
                <a:spcPct val="50000"/>
              </a:spcBef>
              <a:defRPr/>
            </a:pPr>
            <a:r>
              <a:rPr lang="ja-JP" altLang="en-GB">
                <a:solidFill>
                  <a:schemeClr val="accent1"/>
                </a:solidFill>
                <a:latin typeface="Arial"/>
                <a:cs typeface="+mn-cs"/>
              </a:rPr>
              <a:t>“</a:t>
            </a:r>
            <a:r>
              <a:rPr lang="en-GB">
                <a:solidFill>
                  <a:schemeClr val="accent1"/>
                </a:solidFill>
                <a:latin typeface="Comic Sans MS" charset="0"/>
                <a:cs typeface="+mn-cs"/>
              </a:rPr>
              <a:t>All behaviour is learned through interaction with the environment</a:t>
            </a:r>
            <a:r>
              <a:rPr lang="ja-JP" altLang="en-GB">
                <a:solidFill>
                  <a:schemeClr val="accent1"/>
                </a:solidFill>
                <a:latin typeface="Arial"/>
                <a:cs typeface="+mn-cs"/>
              </a:rPr>
              <a:t>”</a:t>
            </a:r>
            <a:endParaRPr lang="en-GB">
              <a:solidFill>
                <a:schemeClr val="accent1"/>
              </a:solidFill>
              <a:latin typeface="Comic Sans MS" charset="0"/>
              <a:cs typeface="+mn-cs"/>
            </a:endParaRPr>
          </a:p>
          <a:p>
            <a:pPr>
              <a:spcBef>
                <a:spcPct val="50000"/>
              </a:spcBef>
              <a:defRPr/>
            </a:pPr>
            <a:r>
              <a:rPr lang="en-GB" sz="1600">
                <a:solidFill>
                  <a:schemeClr val="hlink"/>
                </a:solidFill>
                <a:latin typeface="Comic Sans MS" charset="0"/>
                <a:cs typeface="+mn-cs"/>
              </a:rPr>
              <a:t>BEHAVIOUR = FUNCTION OF ENVIRONMENT</a:t>
            </a:r>
          </a:p>
          <a:p>
            <a:pPr algn="l">
              <a:spcBef>
                <a:spcPct val="50000"/>
              </a:spcBef>
              <a:defRPr/>
            </a:pPr>
            <a:r>
              <a:rPr lang="en-GB" sz="1600">
                <a:latin typeface="Comic Sans MS" charset="0"/>
                <a:cs typeface="+mn-cs"/>
              </a:rPr>
              <a:t>-ve = Does not consider inherited behaviour (traits)</a:t>
            </a:r>
            <a:endParaRPr lang="en-GB" sz="2900" u="sng">
              <a:latin typeface="Comic Sans MS" charset="0"/>
              <a:cs typeface="+mn-cs"/>
            </a:endParaRPr>
          </a:p>
        </p:txBody>
      </p:sp>
      <p:sp>
        <p:nvSpPr>
          <p:cNvPr id="155653" name="Text Box 5"/>
          <p:cNvSpPr txBox="1">
            <a:spLocks noChangeArrowheads="1"/>
          </p:cNvSpPr>
          <p:nvPr/>
        </p:nvSpPr>
        <p:spPr bwMode="auto">
          <a:xfrm>
            <a:off x="6300788" y="188913"/>
            <a:ext cx="2592387" cy="1349375"/>
          </a:xfrm>
          <a:prstGeom prst="rect">
            <a:avLst/>
          </a:prstGeom>
          <a:noFill/>
          <a:ln w="38100">
            <a:solidFill>
              <a:schemeClr val="hlink"/>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GB" sz="2000" b="1" dirty="0">
                <a:solidFill>
                  <a:schemeClr val="bg1"/>
                </a:solidFill>
                <a:latin typeface="Comic Sans MS" charset="0"/>
                <a:cs typeface="+mn-cs"/>
              </a:rPr>
              <a:t>NATURE </a:t>
            </a:r>
          </a:p>
          <a:p>
            <a:pPr>
              <a:spcBef>
                <a:spcPct val="50000"/>
              </a:spcBef>
              <a:defRPr/>
            </a:pPr>
            <a:r>
              <a:rPr lang="en-GB" sz="2000" b="1" dirty="0" err="1">
                <a:solidFill>
                  <a:schemeClr val="bg1"/>
                </a:solidFill>
                <a:latin typeface="Comic Sans MS" charset="0"/>
                <a:cs typeface="+mn-cs"/>
              </a:rPr>
              <a:t>vs</a:t>
            </a:r>
            <a:r>
              <a:rPr lang="en-GB" sz="2000" b="1" dirty="0">
                <a:solidFill>
                  <a:schemeClr val="bg1"/>
                </a:solidFill>
                <a:latin typeface="Comic Sans MS" charset="0"/>
                <a:cs typeface="+mn-cs"/>
              </a:rPr>
              <a:t> </a:t>
            </a:r>
          </a:p>
          <a:p>
            <a:pPr>
              <a:spcBef>
                <a:spcPct val="50000"/>
              </a:spcBef>
              <a:defRPr/>
            </a:pPr>
            <a:r>
              <a:rPr lang="en-GB" sz="2000" b="1" dirty="0">
                <a:solidFill>
                  <a:schemeClr val="bg1"/>
                </a:solidFill>
                <a:latin typeface="Comic Sans MS" charset="0"/>
                <a:cs typeface="+mn-cs"/>
              </a:rPr>
              <a:t>NURTURE</a:t>
            </a:r>
          </a:p>
        </p:txBody>
      </p:sp>
      <p:sp>
        <p:nvSpPr>
          <p:cNvPr id="155654" name="Text Box 6"/>
          <p:cNvSpPr txBox="1">
            <a:spLocks noChangeArrowheads="1"/>
          </p:cNvSpPr>
          <p:nvPr/>
        </p:nvSpPr>
        <p:spPr bwMode="auto">
          <a:xfrm>
            <a:off x="4716463" y="4581525"/>
            <a:ext cx="4176712" cy="2200602"/>
          </a:xfrm>
          <a:prstGeom prst="rect">
            <a:avLst/>
          </a:prstGeom>
          <a:noFill/>
          <a:ln w="38100">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GB" sz="2500" u="sng" dirty="0">
                <a:latin typeface="Comic Sans MS" charset="0"/>
                <a:cs typeface="+mn-cs"/>
              </a:rPr>
              <a:t>Interactionist Theory</a:t>
            </a:r>
          </a:p>
          <a:p>
            <a:pPr>
              <a:spcBef>
                <a:spcPct val="50000"/>
              </a:spcBef>
              <a:defRPr/>
            </a:pPr>
            <a:r>
              <a:rPr lang="ja-JP" altLang="en-GB" sz="1600" dirty="0">
                <a:solidFill>
                  <a:schemeClr val="accent1"/>
                </a:solidFill>
                <a:latin typeface="Arial"/>
                <a:cs typeface="+mn-cs"/>
              </a:rPr>
              <a:t>“</a:t>
            </a:r>
            <a:r>
              <a:rPr lang="en-GB" sz="1600" dirty="0">
                <a:solidFill>
                  <a:schemeClr val="accent1"/>
                </a:solidFill>
                <a:latin typeface="Comic Sans MS" charset="0"/>
                <a:cs typeface="+mn-cs"/>
              </a:rPr>
              <a:t>Behaviour occurs from the interaction between inherited traits and learned experiences</a:t>
            </a:r>
            <a:r>
              <a:rPr lang="ja-JP" altLang="en-GB" sz="1600" dirty="0">
                <a:solidFill>
                  <a:schemeClr val="accent1"/>
                </a:solidFill>
                <a:latin typeface="Arial"/>
                <a:cs typeface="+mn-cs"/>
              </a:rPr>
              <a:t>”</a:t>
            </a:r>
            <a:endParaRPr lang="en-GB" sz="1600" dirty="0">
              <a:solidFill>
                <a:schemeClr val="accent1"/>
              </a:solidFill>
              <a:latin typeface="Comic Sans MS" charset="0"/>
              <a:cs typeface="+mn-cs"/>
            </a:endParaRPr>
          </a:p>
          <a:p>
            <a:pPr>
              <a:spcBef>
                <a:spcPct val="50000"/>
              </a:spcBef>
              <a:defRPr/>
            </a:pPr>
            <a:r>
              <a:rPr lang="en-GB" sz="1400" dirty="0">
                <a:solidFill>
                  <a:schemeClr val="hlink"/>
                </a:solidFill>
                <a:latin typeface="Comic Sans MS" charset="0"/>
              </a:rPr>
              <a:t>BEHAVIOUR = FUNCTION OF PERSONALITY </a:t>
            </a:r>
            <a:r>
              <a:rPr lang="en-US" sz="1400" dirty="0">
                <a:solidFill>
                  <a:schemeClr val="hlink"/>
                </a:solidFill>
                <a:latin typeface="Comic Sans MS" charset="0"/>
              </a:rPr>
              <a:t>× </a:t>
            </a:r>
            <a:r>
              <a:rPr lang="en-US" sz="1400" dirty="0" smtClean="0">
                <a:solidFill>
                  <a:schemeClr val="hlink"/>
                </a:solidFill>
                <a:latin typeface="Comic Sans MS" charset="0"/>
              </a:rPr>
              <a:t>ENVIRNOMENT</a:t>
            </a:r>
          </a:p>
          <a:p>
            <a:pPr>
              <a:spcBef>
                <a:spcPct val="50000"/>
              </a:spcBef>
              <a:defRPr/>
            </a:pPr>
            <a:r>
              <a:rPr lang="en-US" sz="1400" dirty="0" smtClean="0">
                <a:solidFill>
                  <a:schemeClr val="hlink"/>
                </a:solidFill>
                <a:latin typeface="Comic Sans MS" charset="0"/>
              </a:rPr>
              <a:t>Lewin and Hollander</a:t>
            </a:r>
            <a:endParaRPr lang="en-US" sz="1400" dirty="0">
              <a:solidFill>
                <a:schemeClr val="hlink"/>
              </a:solidFill>
              <a:latin typeface="Comic Sans MS" charset="0"/>
            </a:endParaRPr>
          </a:p>
        </p:txBody>
      </p:sp>
      <p:sp>
        <p:nvSpPr>
          <p:cNvPr id="3" name="Rectangle 2"/>
          <p:cNvSpPr/>
          <p:nvPr/>
        </p:nvSpPr>
        <p:spPr>
          <a:xfrm>
            <a:off x="1377059" y="2967335"/>
            <a:ext cx="6389891" cy="923330"/>
          </a:xfrm>
          <a:prstGeom prst="rect">
            <a:avLst/>
          </a:prstGeom>
          <a:solidFill>
            <a:srgbClr val="FF0000"/>
          </a:solidFill>
        </p:spPr>
        <p:txBody>
          <a:bodyPr wrap="none" lIns="91440" tIns="45720" rIns="91440" bIns="45720">
            <a:spAutoFit/>
          </a:bodyPr>
          <a:lstStyle/>
          <a:p>
            <a:pPr algn="ctr"/>
            <a:r>
              <a:rPr lang="en-US"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Evaluate each theory</a:t>
            </a: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309568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dirty="0" err="1" smtClean="0"/>
              <a:t>Interactionst</a:t>
            </a:r>
            <a:r>
              <a:rPr lang="en-US" dirty="0" smtClean="0"/>
              <a:t> Theory</a:t>
            </a:r>
          </a:p>
          <a:p>
            <a:r>
              <a:rPr lang="en-US" dirty="0" smtClean="0"/>
              <a:t>Lewin (1936) proposed the formula</a:t>
            </a:r>
          </a:p>
          <a:p>
            <a:r>
              <a:rPr lang="en-US" dirty="0" smtClean="0"/>
              <a:t>B = F (PE) </a:t>
            </a:r>
          </a:p>
          <a:p>
            <a:r>
              <a:rPr lang="en-US" dirty="0" smtClean="0"/>
              <a:t>Where B = Behaviour f = function P = Personality and E = Environment</a:t>
            </a:r>
          </a:p>
          <a:p>
            <a:r>
              <a:rPr lang="en-US" dirty="0" smtClean="0"/>
              <a:t>Work of Hollander is an example of the interactionist theory</a:t>
            </a:r>
          </a:p>
        </p:txBody>
      </p:sp>
      <p:sp>
        <p:nvSpPr>
          <p:cNvPr id="143362" name="Rectangle 2"/>
          <p:cNvSpPr>
            <a:spLocks noGrp="1" noChangeArrowheads="1"/>
          </p:cNvSpPr>
          <p:nvPr>
            <p:ph type="title"/>
          </p:nvPr>
        </p:nvSpPr>
        <p:spPr/>
        <p:txBody>
          <a:bodyPr/>
          <a:lstStyle/>
          <a:p>
            <a:pPr eaLnBrk="1" hangingPunct="1">
              <a:defRPr/>
            </a:pPr>
            <a:r>
              <a:rPr lang="en-GB" sz="5400" dirty="0" smtClean="0">
                <a:latin typeface="Comic Sans MS" charset="0"/>
                <a:cs typeface="+mj-cs"/>
              </a:rPr>
              <a:t>Personality Theories</a:t>
            </a:r>
          </a:p>
        </p:txBody>
      </p:sp>
    </p:spTree>
    <p:extLst>
      <p:ext uri="{BB962C8B-B14F-4D97-AF65-F5344CB8AC3E}">
        <p14:creationId xmlns:p14="http://schemas.microsoft.com/office/powerpoint/2010/main" val="40923226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6" name="Oval 6"/>
          <p:cNvSpPr>
            <a:spLocks noChangeArrowheads="1"/>
          </p:cNvSpPr>
          <p:nvPr/>
        </p:nvSpPr>
        <p:spPr bwMode="auto">
          <a:xfrm>
            <a:off x="971550" y="2708275"/>
            <a:ext cx="1873250" cy="1871663"/>
          </a:xfrm>
          <a:prstGeom prst="ellipse">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3362" name="Rectangle 2"/>
          <p:cNvSpPr>
            <a:spLocks noGrp="1" noChangeArrowheads="1"/>
          </p:cNvSpPr>
          <p:nvPr>
            <p:ph type="title"/>
          </p:nvPr>
        </p:nvSpPr>
        <p:spPr/>
        <p:txBody>
          <a:bodyPr/>
          <a:lstStyle/>
          <a:p>
            <a:pPr eaLnBrk="1" hangingPunct="1">
              <a:defRPr/>
            </a:pPr>
            <a:r>
              <a:rPr lang="en-GB" sz="5400" smtClean="0">
                <a:latin typeface="Comic Sans MS" charset="0"/>
                <a:cs typeface="+mj-cs"/>
              </a:rPr>
              <a:t>Personality Theories</a:t>
            </a:r>
          </a:p>
        </p:txBody>
      </p:sp>
      <p:sp>
        <p:nvSpPr>
          <p:cNvPr id="143363" name="Rectangle 3"/>
          <p:cNvSpPr>
            <a:spLocks noGrp="1" noChangeArrowheads="1"/>
          </p:cNvSpPr>
          <p:nvPr>
            <p:ph type="body" idx="1"/>
          </p:nvPr>
        </p:nvSpPr>
        <p:spPr>
          <a:xfrm>
            <a:off x="1042988" y="1827213"/>
            <a:ext cx="7850187" cy="4114800"/>
          </a:xfrm>
        </p:spPr>
        <p:txBody>
          <a:bodyPr/>
          <a:lstStyle/>
          <a:p>
            <a:pPr eaLnBrk="1" hangingPunct="1">
              <a:buFont typeface="Wingdings" charset="0"/>
              <a:buNone/>
              <a:defRPr/>
            </a:pPr>
            <a:r>
              <a:rPr lang="en-GB" u="sng" smtClean="0">
                <a:latin typeface="Comic Sans MS" charset="0"/>
                <a:cs typeface="+mn-cs"/>
              </a:rPr>
              <a:t>Concentric Ring Theory (Hollander 1967)</a:t>
            </a:r>
          </a:p>
          <a:p>
            <a:pPr eaLnBrk="1" hangingPunct="1">
              <a:buFont typeface="Wingdings" charset="0"/>
              <a:buNone/>
              <a:defRPr/>
            </a:pPr>
            <a:endParaRPr lang="en-GB" smtClean="0">
              <a:latin typeface="Comic Sans MS" charset="0"/>
              <a:cs typeface="+mn-cs"/>
            </a:endParaRPr>
          </a:p>
        </p:txBody>
      </p:sp>
      <p:sp>
        <p:nvSpPr>
          <p:cNvPr id="143364" name="Oval 4"/>
          <p:cNvSpPr>
            <a:spLocks noChangeArrowheads="1"/>
          </p:cNvSpPr>
          <p:nvPr/>
        </p:nvSpPr>
        <p:spPr bwMode="auto">
          <a:xfrm>
            <a:off x="1187450" y="2924175"/>
            <a:ext cx="1419225" cy="1417638"/>
          </a:xfrm>
          <a:prstGeom prst="ellipse">
            <a:avLst/>
          </a:prstGeom>
          <a:solidFill>
            <a:schemeClr val="hlink"/>
          </a:solidFill>
          <a:ln w="381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3365" name="Oval 5"/>
          <p:cNvSpPr>
            <a:spLocks noChangeArrowheads="1"/>
          </p:cNvSpPr>
          <p:nvPr/>
        </p:nvSpPr>
        <p:spPr bwMode="auto">
          <a:xfrm>
            <a:off x="1547813" y="3213100"/>
            <a:ext cx="698500" cy="771525"/>
          </a:xfrm>
          <a:prstGeom prst="ellipse">
            <a:avLst/>
          </a:prstGeom>
          <a:solidFill>
            <a:schemeClr val="bg1"/>
          </a:solidFill>
          <a:ln w="762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3367" name="Text Box 7"/>
          <p:cNvSpPr txBox="1">
            <a:spLocks noChangeArrowheads="1"/>
          </p:cNvSpPr>
          <p:nvPr/>
        </p:nvSpPr>
        <p:spPr bwMode="auto">
          <a:xfrm>
            <a:off x="395288" y="4868863"/>
            <a:ext cx="8496300" cy="1628775"/>
          </a:xfrm>
          <a:prstGeom prst="rect">
            <a:avLst/>
          </a:prstGeom>
          <a:noFill/>
          <a:ln w="76200">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GB" sz="2400">
                <a:latin typeface="Comic Sans MS" charset="0"/>
                <a:cs typeface="+mn-cs"/>
              </a:rPr>
              <a:t>The boundary line of each layer gets wider as you get closer to the centre of the model which shows that each layer is harder to enter. As you move closer to the centre, your </a:t>
            </a:r>
            <a:r>
              <a:rPr lang="ja-JP" altLang="en-GB" sz="2400">
                <a:latin typeface="Arial"/>
                <a:cs typeface="+mn-cs"/>
              </a:rPr>
              <a:t>‘</a:t>
            </a:r>
            <a:r>
              <a:rPr lang="en-GB" sz="2400">
                <a:latin typeface="Comic Sans MS" charset="0"/>
                <a:cs typeface="+mn-cs"/>
              </a:rPr>
              <a:t>real</a:t>
            </a:r>
            <a:r>
              <a:rPr lang="ja-JP" altLang="en-GB" sz="2400">
                <a:latin typeface="Arial"/>
                <a:cs typeface="+mn-cs"/>
              </a:rPr>
              <a:t>’</a:t>
            </a:r>
            <a:r>
              <a:rPr lang="en-GB" sz="2400">
                <a:latin typeface="Comic Sans MS" charset="0"/>
                <a:cs typeface="+mn-cs"/>
              </a:rPr>
              <a:t> personality begins to surface</a:t>
            </a:r>
          </a:p>
        </p:txBody>
      </p:sp>
      <p:sp>
        <p:nvSpPr>
          <p:cNvPr id="143379" name="Line 19"/>
          <p:cNvSpPr>
            <a:spLocks noChangeShapeType="1"/>
          </p:cNvSpPr>
          <p:nvPr/>
        </p:nvSpPr>
        <p:spPr bwMode="auto">
          <a:xfrm flipH="1">
            <a:off x="1908175" y="2708275"/>
            <a:ext cx="1584325" cy="73025"/>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43380" name="Line 20"/>
          <p:cNvSpPr>
            <a:spLocks noChangeShapeType="1"/>
          </p:cNvSpPr>
          <p:nvPr/>
        </p:nvSpPr>
        <p:spPr bwMode="auto">
          <a:xfrm flipH="1" flipV="1">
            <a:off x="2339975" y="3355975"/>
            <a:ext cx="1368425" cy="1588"/>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43382" name="Line 22"/>
          <p:cNvSpPr>
            <a:spLocks noChangeShapeType="1"/>
          </p:cNvSpPr>
          <p:nvPr/>
        </p:nvSpPr>
        <p:spPr bwMode="auto">
          <a:xfrm flipH="1" flipV="1">
            <a:off x="1908175" y="3573463"/>
            <a:ext cx="1584325" cy="576262"/>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43383" name="Text Box 23"/>
          <p:cNvSpPr txBox="1">
            <a:spLocks noChangeArrowheads="1"/>
          </p:cNvSpPr>
          <p:nvPr/>
        </p:nvSpPr>
        <p:spPr bwMode="auto">
          <a:xfrm>
            <a:off x="3635375" y="2565400"/>
            <a:ext cx="550862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a:spcBef>
                <a:spcPct val="50000"/>
              </a:spcBef>
              <a:defRPr/>
            </a:pPr>
            <a:r>
              <a:rPr lang="en-GB">
                <a:latin typeface="Comic Sans MS" charset="0"/>
                <a:cs typeface="+mn-cs"/>
              </a:rPr>
              <a:t>Role Related Behaviour – Surface of personality</a:t>
            </a:r>
          </a:p>
        </p:txBody>
      </p:sp>
      <p:sp>
        <p:nvSpPr>
          <p:cNvPr id="143384" name="Text Box 24"/>
          <p:cNvSpPr txBox="1">
            <a:spLocks noChangeArrowheads="1"/>
          </p:cNvSpPr>
          <p:nvPr/>
        </p:nvSpPr>
        <p:spPr bwMode="auto">
          <a:xfrm>
            <a:off x="3924300" y="3141663"/>
            <a:ext cx="4751388"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a:spcBef>
                <a:spcPct val="50000"/>
              </a:spcBef>
              <a:defRPr/>
            </a:pPr>
            <a:r>
              <a:rPr lang="en-GB">
                <a:latin typeface="Comic Sans MS" charset="0"/>
                <a:cs typeface="+mn-cs"/>
              </a:rPr>
              <a:t>Typical Response – Your usual response in                                 most situations</a:t>
            </a:r>
            <a:r>
              <a:rPr lang="en-GB">
                <a:cs typeface="+mn-cs"/>
              </a:rPr>
              <a:t>          </a:t>
            </a:r>
          </a:p>
        </p:txBody>
      </p:sp>
      <p:sp>
        <p:nvSpPr>
          <p:cNvPr id="143385" name="Text Box 25"/>
          <p:cNvSpPr txBox="1">
            <a:spLocks noChangeArrowheads="1"/>
          </p:cNvSpPr>
          <p:nvPr/>
        </p:nvSpPr>
        <p:spPr bwMode="auto">
          <a:xfrm>
            <a:off x="3779838" y="4149725"/>
            <a:ext cx="48958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a:spcBef>
                <a:spcPct val="50000"/>
              </a:spcBef>
              <a:defRPr/>
            </a:pPr>
            <a:r>
              <a:rPr lang="en-GB">
                <a:latin typeface="Comic Sans MS" charset="0"/>
                <a:cs typeface="+mn-cs"/>
              </a:rPr>
              <a:t>The Psychological Core – The </a:t>
            </a:r>
            <a:r>
              <a:rPr lang="ja-JP" altLang="en-GB">
                <a:latin typeface="Arial"/>
                <a:cs typeface="+mn-cs"/>
              </a:rPr>
              <a:t>‘</a:t>
            </a:r>
            <a:r>
              <a:rPr lang="en-GB">
                <a:latin typeface="Comic Sans MS" charset="0"/>
                <a:cs typeface="+mn-cs"/>
              </a:rPr>
              <a:t>real you</a:t>
            </a:r>
            <a:r>
              <a:rPr lang="ja-JP" altLang="en-GB">
                <a:latin typeface="Arial"/>
                <a:cs typeface="+mn-cs"/>
              </a:rPr>
              <a:t>’</a:t>
            </a:r>
            <a:endParaRPr lang="en-GB">
              <a:latin typeface="Comic Sans MS" charset="0"/>
              <a:cs typeface="+mn-cs"/>
            </a:endParaRPr>
          </a:p>
        </p:txBody>
      </p:sp>
    </p:spTree>
    <p:extLst>
      <p:ext uri="{BB962C8B-B14F-4D97-AF65-F5344CB8AC3E}">
        <p14:creationId xmlns:p14="http://schemas.microsoft.com/office/powerpoint/2010/main" val="9180197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a:p>
        </p:txBody>
      </p:sp>
      <p:sp>
        <p:nvSpPr>
          <p:cNvPr id="3" name="Title 2"/>
          <p:cNvSpPr>
            <a:spLocks noGrp="1"/>
          </p:cNvSpPr>
          <p:nvPr>
            <p:ph type="title"/>
          </p:nvPr>
        </p:nvSpPr>
        <p:spPr/>
        <p:txBody>
          <a:bodyPr/>
          <a:lstStyle/>
          <a:p>
            <a:endParaRPr lang="en-GB"/>
          </a:p>
        </p:txBody>
      </p:sp>
    </p:spTree>
    <p:extLst>
      <p:ext uri="{BB962C8B-B14F-4D97-AF65-F5344CB8AC3E}">
        <p14:creationId xmlns:p14="http://schemas.microsoft.com/office/powerpoint/2010/main" val="25747334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dirty="0" smtClean="0"/>
              <a:t>Credulous</a:t>
            </a:r>
          </a:p>
          <a:p>
            <a:endParaRPr lang="en-US" dirty="0"/>
          </a:p>
          <a:p>
            <a:r>
              <a:rPr lang="en-US" dirty="0" err="1" smtClean="0"/>
              <a:t>Sceptical</a:t>
            </a:r>
            <a:r>
              <a:rPr lang="en-US" dirty="0" smtClean="0"/>
              <a:t> </a:t>
            </a:r>
          </a:p>
        </p:txBody>
      </p:sp>
      <p:sp>
        <p:nvSpPr>
          <p:cNvPr id="143362" name="Rectangle 2"/>
          <p:cNvSpPr>
            <a:spLocks noGrp="1" noChangeArrowheads="1"/>
          </p:cNvSpPr>
          <p:nvPr>
            <p:ph type="title"/>
          </p:nvPr>
        </p:nvSpPr>
        <p:spPr/>
        <p:txBody>
          <a:bodyPr/>
          <a:lstStyle/>
          <a:p>
            <a:pPr eaLnBrk="1" hangingPunct="1">
              <a:defRPr/>
            </a:pPr>
            <a:r>
              <a:rPr lang="en-GB" sz="5400" dirty="0" smtClean="0">
                <a:latin typeface="Comic Sans MS" charset="0"/>
                <a:cs typeface="+mj-cs"/>
              </a:rPr>
              <a:t>Approaches </a:t>
            </a:r>
          </a:p>
        </p:txBody>
      </p:sp>
    </p:spTree>
    <p:extLst>
      <p:ext uri="{BB962C8B-B14F-4D97-AF65-F5344CB8AC3E}">
        <p14:creationId xmlns:p14="http://schemas.microsoft.com/office/powerpoint/2010/main" val="2427230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GB" dirty="0"/>
          </a:p>
        </p:txBody>
      </p:sp>
      <p:sp>
        <p:nvSpPr>
          <p:cNvPr id="3" name="Title 2"/>
          <p:cNvSpPr>
            <a:spLocks noGrp="1"/>
          </p:cNvSpPr>
          <p:nvPr>
            <p:ph type="title"/>
          </p:nvPr>
        </p:nvSpPr>
        <p:spPr/>
        <p:txBody>
          <a:bodyPr>
            <a:normAutofit fontScale="90000"/>
          </a:bodyPr>
          <a:lstStyle/>
          <a:p>
            <a:r>
              <a:rPr lang="en-GB" dirty="0" smtClean="0"/>
              <a:t>How can knowledge of the interactionist perspective help performance </a:t>
            </a:r>
            <a:r>
              <a:rPr lang="en-GB" dirty="0" smtClean="0"/>
              <a:t>? Page 165</a:t>
            </a:r>
            <a:endParaRPr lang="en-GB" dirty="0"/>
          </a:p>
        </p:txBody>
      </p:sp>
    </p:spTree>
    <p:extLst>
      <p:ext uri="{BB962C8B-B14F-4D97-AF65-F5344CB8AC3E}">
        <p14:creationId xmlns:p14="http://schemas.microsoft.com/office/powerpoint/2010/main" val="39635981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a:p>
        </p:txBody>
      </p:sp>
      <p:sp>
        <p:nvSpPr>
          <p:cNvPr id="3" name="Title 2"/>
          <p:cNvSpPr>
            <a:spLocks noGrp="1"/>
          </p:cNvSpPr>
          <p:nvPr>
            <p:ph type="title"/>
          </p:nvPr>
        </p:nvSpPr>
        <p:spPr/>
        <p:txBody>
          <a:bodyPr/>
          <a:lstStyle/>
          <a:p>
            <a:r>
              <a:rPr lang="en-GB" dirty="0" smtClean="0"/>
              <a:t>Question time </a:t>
            </a:r>
            <a:endParaRPr lang="en-GB" dirty="0"/>
          </a:p>
        </p:txBody>
      </p:sp>
    </p:spTree>
    <p:extLst>
      <p:ext uri="{BB962C8B-B14F-4D97-AF65-F5344CB8AC3E}">
        <p14:creationId xmlns:p14="http://schemas.microsoft.com/office/powerpoint/2010/main" val="38743951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936112"/>
            <a:ext cx="7886700" cy="994172"/>
          </a:xfrm>
        </p:spPr>
        <p:txBody>
          <a:bodyPr/>
          <a:lstStyle/>
          <a:p>
            <a:pPr algn="ctr"/>
            <a:r>
              <a:rPr lang="en-GB" u="sng" dirty="0" smtClean="0">
                <a:latin typeface="Candara" panose="020E0502030303020204" pitchFamily="34" charset="0"/>
              </a:rPr>
              <a:t>Question time </a:t>
            </a:r>
            <a:endParaRPr lang="en-GB" dirty="0"/>
          </a:p>
        </p:txBody>
      </p:sp>
      <p:pic>
        <p:nvPicPr>
          <p:cNvPr id="4" name="Content Placeholder 3" descr="Screen Shot 2013-10-20 at 11.59.20.png"/>
          <p:cNvPicPr>
            <a:picLocks noGrp="1" noChangeAspect="1"/>
          </p:cNvPicPr>
          <p:nvPr>
            <p:ph idx="1"/>
          </p:nvPr>
        </p:nvPicPr>
        <p:blipFill>
          <a:blip r:embed="rId2" cstate="email">
            <a:extLst>
              <a:ext uri="{28A0092B-C50C-407E-A947-70E740481C1C}">
                <a14:useLocalDpi xmlns:a14="http://schemas.microsoft.com/office/drawing/2010/main" val="0"/>
              </a:ext>
            </a:extLst>
          </a:blip>
          <a:srcRect l="-17819" r="-17819"/>
          <a:stretch>
            <a:fillRect/>
          </a:stretch>
        </p:blipFill>
        <p:spPr>
          <a:xfrm>
            <a:off x="260369" y="1736273"/>
            <a:ext cx="8254980" cy="4052770"/>
          </a:xfrm>
          <a:prstGeom prst="rect">
            <a:avLst/>
          </a:prstGeom>
        </p:spPr>
      </p:pic>
      <p:sp>
        <p:nvSpPr>
          <p:cNvPr id="3" name="Round Single Corner Rectangle 2"/>
          <p:cNvSpPr/>
          <p:nvPr/>
        </p:nvSpPr>
        <p:spPr>
          <a:xfrm>
            <a:off x="2645888" y="2637166"/>
            <a:ext cx="4738981" cy="2960288"/>
          </a:xfrm>
          <a:prstGeom prst="round1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pic>
        <p:nvPicPr>
          <p:cNvPr id="6" name="Picture 5"/>
          <p:cNvPicPr>
            <a:picLocks noChangeAspect="1"/>
          </p:cNvPicPr>
          <p:nvPr/>
        </p:nvPicPr>
        <p:blipFill>
          <a:blip r:embed="rId3"/>
          <a:stretch>
            <a:fillRect/>
          </a:stretch>
        </p:blipFill>
        <p:spPr>
          <a:xfrm>
            <a:off x="2645888" y="2892142"/>
            <a:ext cx="4651131" cy="2295319"/>
          </a:xfrm>
          <a:prstGeom prst="rect">
            <a:avLst/>
          </a:prstGeom>
        </p:spPr>
      </p:pic>
    </p:spTree>
    <p:extLst>
      <p:ext uri="{BB962C8B-B14F-4D97-AF65-F5344CB8AC3E}">
        <p14:creationId xmlns:p14="http://schemas.microsoft.com/office/powerpoint/2010/main" val="16843057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a:p>
        </p:txBody>
      </p:sp>
      <p:sp>
        <p:nvSpPr>
          <p:cNvPr id="3" name="Title 2"/>
          <p:cNvSpPr>
            <a:spLocks noGrp="1"/>
          </p:cNvSpPr>
          <p:nvPr>
            <p:ph type="title"/>
          </p:nvPr>
        </p:nvSpPr>
        <p:spPr/>
        <p:txBody>
          <a:bodyPr/>
          <a:lstStyle/>
          <a:p>
            <a:r>
              <a:rPr lang="en-GB" dirty="0" smtClean="0"/>
              <a:t>Year 12 revision KQ</a:t>
            </a:r>
            <a:endParaRPr lang="en-GB" dirty="0"/>
          </a:p>
        </p:txBody>
      </p:sp>
    </p:spTree>
    <p:extLst>
      <p:ext uri="{BB962C8B-B14F-4D97-AF65-F5344CB8AC3E}">
        <p14:creationId xmlns:p14="http://schemas.microsoft.com/office/powerpoint/2010/main" val="8573813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en-US" dirty="0" smtClean="0"/>
          </a:p>
          <a:p>
            <a:r>
              <a:rPr lang="en-US" dirty="0" smtClean="0"/>
              <a:t>RAG review your syllabus </a:t>
            </a:r>
          </a:p>
        </p:txBody>
      </p:sp>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val="35695379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GB"/>
          </a:p>
        </p:txBody>
      </p:sp>
      <p:pic>
        <p:nvPicPr>
          <p:cNvPr id="1026" name="Picture 2" descr="http://www.mrgillpe.com/uploads/1/2/9/2/12922833/photo.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27655" y="491414"/>
            <a:ext cx="7595402" cy="5696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34047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a:p>
        </p:txBody>
      </p:sp>
      <p:sp>
        <p:nvSpPr>
          <p:cNvPr id="3" name="Title 2"/>
          <p:cNvSpPr>
            <a:spLocks noGrp="1"/>
          </p:cNvSpPr>
          <p:nvPr>
            <p:ph type="title"/>
          </p:nvPr>
        </p:nvSpPr>
        <p:spPr/>
        <p:txBody>
          <a:bodyPr/>
          <a:lstStyle/>
          <a:p>
            <a:r>
              <a:rPr lang="en-GB" dirty="0" smtClean="0"/>
              <a:t>Cue </a:t>
            </a:r>
            <a:r>
              <a:rPr lang="en-GB" dirty="0" smtClean="0"/>
              <a:t>cards / Knowledge quizzes</a:t>
            </a:r>
            <a:endParaRPr lang="en-GB" dirty="0"/>
          </a:p>
        </p:txBody>
      </p:sp>
    </p:spTree>
    <p:extLst>
      <p:ext uri="{BB962C8B-B14F-4D97-AF65-F5344CB8AC3E}">
        <p14:creationId xmlns:p14="http://schemas.microsoft.com/office/powerpoint/2010/main" val="3854596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a:p>
        </p:txBody>
      </p:sp>
      <p:sp>
        <p:nvSpPr>
          <p:cNvPr id="3" name="Title 2"/>
          <p:cNvSpPr>
            <a:spLocks noGrp="1"/>
          </p:cNvSpPr>
          <p:nvPr>
            <p:ph type="title"/>
          </p:nvPr>
        </p:nvSpPr>
        <p:spPr/>
        <p:txBody>
          <a:bodyPr/>
          <a:lstStyle/>
          <a:p>
            <a:r>
              <a:rPr lang="en-GB" dirty="0" smtClean="0"/>
              <a:t>Speed reading task</a:t>
            </a:r>
            <a:endParaRPr lang="en-GB" dirty="0"/>
          </a:p>
        </p:txBody>
      </p:sp>
    </p:spTree>
    <p:extLst>
      <p:ext uri="{BB962C8B-B14F-4D97-AF65-F5344CB8AC3E}">
        <p14:creationId xmlns:p14="http://schemas.microsoft.com/office/powerpoint/2010/main" val="141361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Write an essay to discuss the following statement</a:t>
            </a:r>
          </a:p>
          <a:p>
            <a:endParaRPr lang="en-US" dirty="0"/>
          </a:p>
          <a:p>
            <a:r>
              <a:rPr lang="en-US" dirty="0" smtClean="0"/>
              <a:t>‘How can knowledge of the interactionist perspective help performance in your chosen sport?’ 8 marks (K,A,A)</a:t>
            </a:r>
            <a:endParaRPr lang="en-US" dirty="0"/>
          </a:p>
        </p:txBody>
      </p:sp>
      <p:sp>
        <p:nvSpPr>
          <p:cNvPr id="2" name="Title 1"/>
          <p:cNvSpPr>
            <a:spLocks noGrp="1"/>
          </p:cNvSpPr>
          <p:nvPr>
            <p:ph type="title"/>
          </p:nvPr>
        </p:nvSpPr>
        <p:spPr/>
        <p:txBody>
          <a:bodyPr/>
          <a:lstStyle/>
          <a:p>
            <a:r>
              <a:rPr lang="en-US" dirty="0" smtClean="0"/>
              <a:t>Home learning 1</a:t>
            </a:r>
            <a:endParaRPr lang="en-US" dirty="0"/>
          </a:p>
        </p:txBody>
      </p:sp>
    </p:spTree>
    <p:extLst>
      <p:ext uri="{BB962C8B-B14F-4D97-AF65-F5344CB8AC3E}">
        <p14:creationId xmlns:p14="http://schemas.microsoft.com/office/powerpoint/2010/main" val="13417385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Describe and explain with practical examples: </a:t>
            </a:r>
          </a:p>
          <a:p>
            <a:endParaRPr lang="en-US" dirty="0"/>
          </a:p>
          <a:p>
            <a:r>
              <a:rPr lang="en-US" dirty="0" smtClean="0"/>
              <a:t>Need to achieve (</a:t>
            </a:r>
            <a:r>
              <a:rPr lang="en-US" dirty="0" err="1" smtClean="0"/>
              <a:t>nAch</a:t>
            </a:r>
            <a:r>
              <a:rPr lang="en-US" dirty="0" smtClean="0"/>
              <a:t>) </a:t>
            </a:r>
          </a:p>
          <a:p>
            <a:r>
              <a:rPr lang="en-US" dirty="0" smtClean="0"/>
              <a:t>Need to avoid failure (</a:t>
            </a:r>
            <a:r>
              <a:rPr lang="en-US" dirty="0" err="1" smtClean="0"/>
              <a:t>NaF</a:t>
            </a:r>
            <a:r>
              <a:rPr lang="en-US" dirty="0" smtClean="0"/>
              <a:t>)</a:t>
            </a:r>
          </a:p>
          <a:p>
            <a:r>
              <a:rPr lang="en-US" dirty="0" smtClean="0"/>
              <a:t>Key words: Approach behaviour, avoidance </a:t>
            </a:r>
            <a:r>
              <a:rPr lang="en-US" dirty="0" smtClean="0"/>
              <a:t>behaviour, self </a:t>
            </a:r>
            <a:r>
              <a:rPr lang="en-US" dirty="0" smtClean="0"/>
              <a:t>efficacy</a:t>
            </a:r>
          </a:p>
          <a:p>
            <a:r>
              <a:rPr lang="en-US" dirty="0" smtClean="0">
                <a:solidFill>
                  <a:schemeClr val="accent5">
                    <a:lumMod val="75000"/>
                  </a:schemeClr>
                </a:solidFill>
              </a:rPr>
              <a:t>Challenge key words:  learned helplessness, attributions </a:t>
            </a:r>
          </a:p>
          <a:p>
            <a:endParaRPr lang="en-US" dirty="0"/>
          </a:p>
          <a:p>
            <a:r>
              <a:rPr lang="en-US" dirty="0" smtClean="0"/>
              <a:t>On no more than 1 side of A4 for each</a:t>
            </a:r>
          </a:p>
        </p:txBody>
      </p:sp>
      <p:sp>
        <p:nvSpPr>
          <p:cNvPr id="2" name="Title 1"/>
          <p:cNvSpPr>
            <a:spLocks noGrp="1"/>
          </p:cNvSpPr>
          <p:nvPr>
            <p:ph type="title"/>
          </p:nvPr>
        </p:nvSpPr>
        <p:spPr/>
        <p:txBody>
          <a:bodyPr/>
          <a:lstStyle/>
          <a:p>
            <a:r>
              <a:rPr lang="en-US" dirty="0" smtClean="0"/>
              <a:t>Home learning 2</a:t>
            </a:r>
            <a:endParaRPr lang="en-US" dirty="0"/>
          </a:p>
        </p:txBody>
      </p:sp>
    </p:spTree>
    <p:extLst>
      <p:ext uri="{BB962C8B-B14F-4D97-AF65-F5344CB8AC3E}">
        <p14:creationId xmlns:p14="http://schemas.microsoft.com/office/powerpoint/2010/main" val="23303197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Is there a relationship between personality type and the sport people choose? </a:t>
            </a:r>
          </a:p>
          <a:p>
            <a:r>
              <a:rPr lang="en-US" dirty="0" smtClean="0"/>
              <a:t>Why do some people prefer individual sports over team sports? </a:t>
            </a:r>
          </a:p>
          <a:p>
            <a:r>
              <a:rPr lang="en-US" dirty="0" smtClean="0"/>
              <a:t>What do basketball players have in common with other basketball players in terms of their personality? </a:t>
            </a:r>
            <a:endParaRPr lang="en-US" dirty="0"/>
          </a:p>
        </p:txBody>
      </p:sp>
      <p:sp>
        <p:nvSpPr>
          <p:cNvPr id="2" name="Title 1"/>
          <p:cNvSpPr>
            <a:spLocks noGrp="1"/>
          </p:cNvSpPr>
          <p:nvPr>
            <p:ph type="title"/>
          </p:nvPr>
        </p:nvSpPr>
        <p:spPr/>
        <p:txBody>
          <a:bodyPr>
            <a:normAutofit fontScale="90000"/>
          </a:bodyPr>
          <a:lstStyle/>
          <a:p>
            <a:r>
              <a:rPr lang="en-US" sz="4400" dirty="0" smtClean="0"/>
              <a:t>Questions that psychologists have been studying</a:t>
            </a:r>
            <a:endParaRPr lang="en-US" sz="4400" dirty="0"/>
          </a:p>
        </p:txBody>
      </p:sp>
    </p:spTree>
    <p:extLst>
      <p:ext uri="{BB962C8B-B14F-4D97-AF65-F5344CB8AC3E}">
        <p14:creationId xmlns:p14="http://schemas.microsoft.com/office/powerpoint/2010/main" val="33697630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en-US" dirty="0"/>
          </a:p>
          <a:p>
            <a:r>
              <a:rPr lang="en-US" dirty="0" smtClean="0"/>
              <a:t>Apply your understanding to support answering an essay question (some independent research will be required) </a:t>
            </a:r>
          </a:p>
          <a:p>
            <a:endParaRPr lang="en-US" dirty="0"/>
          </a:p>
          <a:p>
            <a:r>
              <a:rPr lang="en-US" dirty="0"/>
              <a:t>D</a:t>
            </a:r>
            <a:r>
              <a:rPr lang="en-US" dirty="0" smtClean="0"/>
              <a:t>escribe theories relating to personality – trait, social learning, interactionist approach, Hollander and </a:t>
            </a:r>
            <a:r>
              <a:rPr lang="en-US" dirty="0" err="1" smtClean="0"/>
              <a:t>lewin’s</a:t>
            </a:r>
            <a:r>
              <a:rPr lang="en-US" dirty="0" smtClean="0"/>
              <a:t> model</a:t>
            </a:r>
          </a:p>
          <a:p>
            <a:pPr marL="0" indent="0">
              <a:buNone/>
            </a:pPr>
            <a:endParaRPr lang="en-US" dirty="0" smtClean="0"/>
          </a:p>
          <a:p>
            <a:pPr marL="0" indent="0">
              <a:buNone/>
            </a:pPr>
            <a:endParaRPr lang="en-US" dirty="0" smtClean="0"/>
          </a:p>
        </p:txBody>
      </p:sp>
      <p:sp>
        <p:nvSpPr>
          <p:cNvPr id="2" name="Title 1"/>
          <p:cNvSpPr>
            <a:spLocks noGrp="1"/>
          </p:cNvSpPr>
          <p:nvPr>
            <p:ph type="title"/>
          </p:nvPr>
        </p:nvSpPr>
        <p:spPr/>
        <p:txBody>
          <a:bodyPr/>
          <a:lstStyle/>
          <a:p>
            <a:r>
              <a:rPr lang="en-US" dirty="0" smtClean="0"/>
              <a:t>Outcomes</a:t>
            </a:r>
            <a:endParaRPr lang="en-US" dirty="0"/>
          </a:p>
        </p:txBody>
      </p:sp>
    </p:spTree>
    <p:extLst>
      <p:ext uri="{BB962C8B-B14F-4D97-AF65-F5344CB8AC3E}">
        <p14:creationId xmlns:p14="http://schemas.microsoft.com/office/powerpoint/2010/main" val="20460407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nature_vs_nurture2.jpg"/>
          <p:cNvPicPr>
            <a:picLocks noGrp="1" noChangeAspect="1"/>
          </p:cNvPicPr>
          <p:nvPr>
            <p:ph idx="1"/>
          </p:nvPr>
        </p:nvPicPr>
        <p:blipFill>
          <a:blip r:embed="rId2">
            <a:extLst>
              <a:ext uri="{28A0092B-C50C-407E-A947-70E740481C1C}">
                <a14:useLocalDpi xmlns:a14="http://schemas.microsoft.com/office/drawing/2010/main" val="0"/>
              </a:ext>
            </a:extLst>
          </a:blip>
          <a:srcRect l="-21647" r="-21647"/>
          <a:stretch>
            <a:fillRect/>
          </a:stretch>
        </p:blipFill>
        <p:spPr>
          <a:xfrm>
            <a:off x="871538" y="2674938"/>
            <a:ext cx="7408862" cy="3451225"/>
          </a:xfrm>
        </p:spPr>
      </p:pic>
      <p:sp>
        <p:nvSpPr>
          <p:cNvPr id="3" name="Title 2"/>
          <p:cNvSpPr>
            <a:spLocks noGrp="1"/>
          </p:cNvSpPr>
          <p:nvPr>
            <p:ph type="title"/>
          </p:nvPr>
        </p:nvSpPr>
        <p:spPr/>
        <p:txBody>
          <a:bodyPr/>
          <a:lstStyle/>
          <a:p>
            <a:r>
              <a:rPr lang="en-US" dirty="0" smtClean="0"/>
              <a:t>Nature vs nurture and traits  </a:t>
            </a:r>
            <a:endParaRPr lang="en-US" dirty="0"/>
          </a:p>
        </p:txBody>
      </p:sp>
    </p:spTree>
    <p:extLst>
      <p:ext uri="{BB962C8B-B14F-4D97-AF65-F5344CB8AC3E}">
        <p14:creationId xmlns:p14="http://schemas.microsoft.com/office/powerpoint/2010/main" val="15578316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An individual’s predisposition to behave in a certain way.</a:t>
            </a:r>
          </a:p>
          <a:p>
            <a:endParaRPr lang="en-US" dirty="0"/>
          </a:p>
        </p:txBody>
      </p:sp>
      <p:sp>
        <p:nvSpPr>
          <p:cNvPr id="2" name="Title 1"/>
          <p:cNvSpPr>
            <a:spLocks noGrp="1"/>
          </p:cNvSpPr>
          <p:nvPr>
            <p:ph type="title"/>
          </p:nvPr>
        </p:nvSpPr>
        <p:spPr/>
        <p:txBody>
          <a:bodyPr/>
          <a:lstStyle/>
          <a:p>
            <a:r>
              <a:rPr lang="en-US" dirty="0" smtClean="0"/>
              <a:t>What is personality? </a:t>
            </a:r>
            <a:endParaRPr lang="en-US" dirty="0"/>
          </a:p>
        </p:txBody>
      </p:sp>
    </p:spTree>
    <p:extLst>
      <p:ext uri="{BB962C8B-B14F-4D97-AF65-F5344CB8AC3E}">
        <p14:creationId xmlns:p14="http://schemas.microsoft.com/office/powerpoint/2010/main" val="26633264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96</TotalTime>
  <Words>575</Words>
  <Application>Microsoft Office PowerPoint</Application>
  <PresentationFormat>On-screen Show (4:3)</PresentationFormat>
  <Paragraphs>83</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Candara</vt:lpstr>
      <vt:lpstr>Comic Sans MS</vt:lpstr>
      <vt:lpstr>HGP明朝E</vt:lpstr>
      <vt:lpstr>Symbol</vt:lpstr>
      <vt:lpstr>Wingdings</vt:lpstr>
      <vt:lpstr>Waveform</vt:lpstr>
      <vt:lpstr>Personality – Book 1 Page 162</vt:lpstr>
      <vt:lpstr>Year 12 revision KQ</vt:lpstr>
      <vt:lpstr>Speed reading task</vt:lpstr>
      <vt:lpstr>Home learning 1</vt:lpstr>
      <vt:lpstr>Home learning 2</vt:lpstr>
      <vt:lpstr>Questions that psychologists have been studying</vt:lpstr>
      <vt:lpstr>Outcomes</vt:lpstr>
      <vt:lpstr>Nature vs nurture and traits  </vt:lpstr>
      <vt:lpstr>What is personality? </vt:lpstr>
      <vt:lpstr>Exam tip</vt:lpstr>
      <vt:lpstr>Personality TIPS!</vt:lpstr>
      <vt:lpstr>Personality Theories</vt:lpstr>
      <vt:lpstr>Personality Theories</vt:lpstr>
      <vt:lpstr>Personality Theories</vt:lpstr>
      <vt:lpstr>PowerPoint Presentation</vt:lpstr>
      <vt:lpstr>Approaches </vt:lpstr>
      <vt:lpstr>How can knowledge of the interactionist perspective help performance ? Page 165</vt:lpstr>
      <vt:lpstr>Question time </vt:lpstr>
      <vt:lpstr>Question time </vt:lpstr>
      <vt:lpstr>PowerPoint Presentation</vt:lpstr>
      <vt:lpstr>PowerPoint Presentation</vt:lpstr>
      <vt:lpstr>Cue cards / Knowledge quizzes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Personality</dc:title>
  <dc:creator>sapuran gill</dc:creator>
  <cp:lastModifiedBy>SSGILL</cp:lastModifiedBy>
  <cp:revision>30</cp:revision>
  <dcterms:created xsi:type="dcterms:W3CDTF">2012-07-22T18:09:13Z</dcterms:created>
  <dcterms:modified xsi:type="dcterms:W3CDTF">2019-06-06T09:59:52Z</dcterms:modified>
</cp:coreProperties>
</file>