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handoutMasterIdLst>
    <p:handoutMasterId r:id="rId33"/>
  </p:handoutMasterIdLst>
  <p:sldIdLst>
    <p:sldId id="274" r:id="rId2"/>
    <p:sldId id="257" r:id="rId3"/>
    <p:sldId id="275" r:id="rId4"/>
    <p:sldId id="276" r:id="rId5"/>
    <p:sldId id="285" r:id="rId6"/>
    <p:sldId id="256" r:id="rId7"/>
    <p:sldId id="266" r:id="rId8"/>
    <p:sldId id="258" r:id="rId9"/>
    <p:sldId id="278" r:id="rId10"/>
    <p:sldId id="280" r:id="rId11"/>
    <p:sldId id="281" r:id="rId12"/>
    <p:sldId id="282" r:id="rId13"/>
    <p:sldId id="259" r:id="rId14"/>
    <p:sldId id="279" r:id="rId15"/>
    <p:sldId id="270" r:id="rId16"/>
    <p:sldId id="273" r:id="rId17"/>
    <p:sldId id="269" r:id="rId18"/>
    <p:sldId id="264" r:id="rId19"/>
    <p:sldId id="265" r:id="rId20"/>
    <p:sldId id="284" r:id="rId21"/>
    <p:sldId id="283" r:id="rId22"/>
    <p:sldId id="286" r:id="rId23"/>
    <p:sldId id="289" r:id="rId24"/>
    <p:sldId id="290" r:id="rId25"/>
    <p:sldId id="291" r:id="rId26"/>
    <p:sldId id="292" r:id="rId27"/>
    <p:sldId id="287" r:id="rId28"/>
    <p:sldId id="293" r:id="rId29"/>
    <p:sldId id="294" r:id="rId30"/>
    <p:sldId id="288" r:id="rId31"/>
    <p:sldId id="27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3F495-9F32-4AAD-9582-76400FC9CB1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C192965-12D9-46B0-869B-CECFA71F7AC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77F2E5F6-F310-496C-AB7A-ACE2F87A0A88}" type="parTrans" cxnId="{C9BBDAC2-A801-4E0F-B430-CCFBB5361D1B}">
      <dgm:prSet/>
      <dgm:spPr/>
      <dgm:t>
        <a:bodyPr/>
        <a:lstStyle/>
        <a:p>
          <a:endParaRPr lang="en-GB"/>
        </a:p>
      </dgm:t>
    </dgm:pt>
    <dgm:pt modelId="{362E83C9-91DE-41E0-A665-34A083578172}" type="sibTrans" cxnId="{C9BBDAC2-A801-4E0F-B430-CCFBB5361D1B}">
      <dgm:prSet/>
      <dgm:spPr/>
      <dgm:t>
        <a:bodyPr/>
        <a:lstStyle/>
        <a:p>
          <a:endParaRPr lang="en-GB"/>
        </a:p>
      </dgm:t>
    </dgm:pt>
    <dgm:pt modelId="{D1BDE9D1-C5B1-4CB3-8850-0E1FE1524337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AAFE4688-F635-450A-B03D-B7ECF98AA6F9}" type="parTrans" cxnId="{D04E2BF7-64AC-4004-821D-7609D370A791}">
      <dgm:prSet/>
      <dgm:spPr/>
      <dgm:t>
        <a:bodyPr/>
        <a:lstStyle/>
        <a:p>
          <a:endParaRPr lang="en-GB"/>
        </a:p>
      </dgm:t>
    </dgm:pt>
    <dgm:pt modelId="{618C70F8-F897-4146-BFB5-38715F7A31CF}" type="sibTrans" cxnId="{D04E2BF7-64AC-4004-821D-7609D370A791}">
      <dgm:prSet/>
      <dgm:spPr/>
      <dgm:t>
        <a:bodyPr/>
        <a:lstStyle/>
        <a:p>
          <a:endParaRPr lang="en-GB"/>
        </a:p>
      </dgm:t>
    </dgm:pt>
    <dgm:pt modelId="{AC97E947-827C-4597-B58C-245CCC55A324}">
      <dgm:prSet phldrT="[Text]"/>
      <dgm:spPr/>
      <dgm:t>
        <a:bodyPr/>
        <a:lstStyle/>
        <a:p>
          <a:r>
            <a:rPr lang="en-GB" dirty="0" smtClean="0"/>
            <a:t>Observations</a:t>
          </a:r>
          <a:endParaRPr lang="en-GB" dirty="0"/>
        </a:p>
      </dgm:t>
    </dgm:pt>
    <dgm:pt modelId="{F029D88F-3A0F-42F6-AC8E-4C52F60F21DC}" type="parTrans" cxnId="{5162412E-91F3-4099-BD14-B1147863410B}">
      <dgm:prSet/>
      <dgm:spPr/>
      <dgm:t>
        <a:bodyPr/>
        <a:lstStyle/>
        <a:p>
          <a:endParaRPr lang="en-GB"/>
        </a:p>
      </dgm:t>
    </dgm:pt>
    <dgm:pt modelId="{6FCB4629-EA79-4DD7-975A-6778216B3075}" type="sibTrans" cxnId="{5162412E-91F3-4099-BD14-B1147863410B}">
      <dgm:prSet/>
      <dgm:spPr/>
      <dgm:t>
        <a:bodyPr/>
        <a:lstStyle/>
        <a:p>
          <a:endParaRPr lang="en-GB"/>
        </a:p>
      </dgm:t>
    </dgm:pt>
    <dgm:pt modelId="{932B4FAA-4505-4C4A-AF90-5DCC801D7073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652B00A6-F56C-464D-B1CB-F6BEBAEAA5BA}" type="parTrans" cxnId="{28E14738-9909-4E67-8680-5C1853C535D9}">
      <dgm:prSet/>
      <dgm:spPr/>
      <dgm:t>
        <a:bodyPr/>
        <a:lstStyle/>
        <a:p>
          <a:endParaRPr lang="en-GB"/>
        </a:p>
      </dgm:t>
    </dgm:pt>
    <dgm:pt modelId="{7B1A3431-5A81-44C4-AACD-6CF729E98BD4}" type="sibTrans" cxnId="{28E14738-9909-4E67-8680-5C1853C535D9}">
      <dgm:prSet/>
      <dgm:spPr/>
      <dgm:t>
        <a:bodyPr/>
        <a:lstStyle/>
        <a:p>
          <a:endParaRPr lang="en-GB"/>
        </a:p>
      </dgm:t>
    </dgm:pt>
    <dgm:pt modelId="{F001C11A-4041-404D-8A7E-E0271E5712FA}">
      <dgm:prSet phldrT="[Text]"/>
      <dgm:spPr/>
      <dgm:t>
        <a:bodyPr/>
        <a:lstStyle/>
        <a:p>
          <a:r>
            <a:rPr lang="en-GB" dirty="0" smtClean="0"/>
            <a:t>Interviews</a:t>
          </a:r>
          <a:endParaRPr lang="en-GB" dirty="0"/>
        </a:p>
      </dgm:t>
    </dgm:pt>
    <dgm:pt modelId="{CEC60A53-5CFB-4566-87DF-BDF62C606AF1}" type="parTrans" cxnId="{B2D21E4B-D7CF-4BDC-90D0-240AC7F9AD94}">
      <dgm:prSet/>
      <dgm:spPr/>
      <dgm:t>
        <a:bodyPr/>
        <a:lstStyle/>
        <a:p>
          <a:endParaRPr lang="en-GB"/>
        </a:p>
      </dgm:t>
    </dgm:pt>
    <dgm:pt modelId="{848C5D91-5628-4573-BD48-018F400CFE62}" type="sibTrans" cxnId="{B2D21E4B-D7CF-4BDC-90D0-240AC7F9AD94}">
      <dgm:prSet/>
      <dgm:spPr/>
      <dgm:t>
        <a:bodyPr/>
        <a:lstStyle/>
        <a:p>
          <a:endParaRPr lang="en-GB"/>
        </a:p>
      </dgm:t>
    </dgm:pt>
    <dgm:pt modelId="{C5CF9F3C-1217-46A8-911C-A53A04BA108D}">
      <dgm:prSet phldrT="[Text]"/>
      <dgm:spPr/>
      <dgm:t>
        <a:bodyPr/>
        <a:lstStyle/>
        <a:p>
          <a:r>
            <a:rPr lang="en-GB" dirty="0" smtClean="0"/>
            <a:t>Questionnaires</a:t>
          </a:r>
          <a:endParaRPr lang="en-GB" dirty="0"/>
        </a:p>
      </dgm:t>
    </dgm:pt>
    <dgm:pt modelId="{FC3B3179-9F94-4721-AEE6-D0C97B456666}" type="sibTrans" cxnId="{67566911-84B3-47EF-963D-6CF36DD89BBF}">
      <dgm:prSet/>
      <dgm:spPr/>
      <dgm:t>
        <a:bodyPr/>
        <a:lstStyle/>
        <a:p>
          <a:endParaRPr lang="en-GB"/>
        </a:p>
      </dgm:t>
    </dgm:pt>
    <dgm:pt modelId="{9A81AC5B-FF99-487A-A7D7-46D8C0869E0C}" type="parTrans" cxnId="{67566911-84B3-47EF-963D-6CF36DD89BBF}">
      <dgm:prSet/>
      <dgm:spPr/>
      <dgm:t>
        <a:bodyPr/>
        <a:lstStyle/>
        <a:p>
          <a:endParaRPr lang="en-GB"/>
        </a:p>
      </dgm:t>
    </dgm:pt>
    <dgm:pt modelId="{F702CF78-0C44-4AFF-BFCF-B8C7B2AEDA5D}" type="pres">
      <dgm:prSet presAssocID="{FAD3F495-9F32-4AAD-9582-76400FC9CB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1D19B2-EE45-4028-B5FF-BB5FC4EAE9FA}" type="pres">
      <dgm:prSet presAssocID="{BC192965-12D9-46B0-869B-CECFA71F7AC8}" presName="linNode" presStyleCnt="0"/>
      <dgm:spPr/>
    </dgm:pt>
    <dgm:pt modelId="{5F117799-DC91-42FB-BB06-D425E187D40B}" type="pres">
      <dgm:prSet presAssocID="{BC192965-12D9-46B0-869B-CECFA71F7AC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8B7A9-02DD-43CA-9857-187E0A21A65B}" type="pres">
      <dgm:prSet presAssocID="{BC192965-12D9-46B0-869B-CECFA71F7AC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FD7488-0C21-4482-99E9-EFAAFFEFBD3D}" type="pres">
      <dgm:prSet presAssocID="{362E83C9-91DE-41E0-A665-34A083578172}" presName="sp" presStyleCnt="0"/>
      <dgm:spPr/>
    </dgm:pt>
    <dgm:pt modelId="{FECE0836-7D8D-4147-8DCC-E504F0AB6975}" type="pres">
      <dgm:prSet presAssocID="{932B4FAA-4505-4C4A-AF90-5DCC801D7073}" presName="linNode" presStyleCnt="0"/>
      <dgm:spPr/>
    </dgm:pt>
    <dgm:pt modelId="{EDA8B115-C24C-45ED-BE5B-8889AE029B02}" type="pres">
      <dgm:prSet presAssocID="{932B4FAA-4505-4C4A-AF90-5DCC801D707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E9A1F-A6CE-4DC1-B4C0-83929E3B2A6E}" type="pres">
      <dgm:prSet presAssocID="{932B4FAA-4505-4C4A-AF90-5DCC801D707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AB4A2B-760B-44EA-A3F6-C953A86697F1}" type="pres">
      <dgm:prSet presAssocID="{7B1A3431-5A81-44C4-AACD-6CF729E98BD4}" presName="sp" presStyleCnt="0"/>
      <dgm:spPr/>
    </dgm:pt>
    <dgm:pt modelId="{1CC7D8BF-AC95-4CE7-80B3-7BC13392AFCB}" type="pres">
      <dgm:prSet presAssocID="{D1BDE9D1-C5B1-4CB3-8850-0E1FE1524337}" presName="linNode" presStyleCnt="0"/>
      <dgm:spPr/>
    </dgm:pt>
    <dgm:pt modelId="{DC631E2D-C1E4-44DD-8C06-9C180717E6F3}" type="pres">
      <dgm:prSet presAssocID="{D1BDE9D1-C5B1-4CB3-8850-0E1FE152433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D7F597-44BE-456D-BE82-637687786C2B}" type="pres">
      <dgm:prSet presAssocID="{D1BDE9D1-C5B1-4CB3-8850-0E1FE152433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ED0F39B-3FD2-4548-A289-602038491FEA}" type="presOf" srcId="{FAD3F495-9F32-4AAD-9582-76400FC9CB13}" destId="{F702CF78-0C44-4AFF-BFCF-B8C7B2AEDA5D}" srcOrd="0" destOrd="0" presId="urn:microsoft.com/office/officeart/2005/8/layout/vList5"/>
    <dgm:cxn modelId="{64E3A733-FFEF-D841-99E4-D80AADCF6C21}" type="presOf" srcId="{D1BDE9D1-C5B1-4CB3-8850-0E1FE1524337}" destId="{DC631E2D-C1E4-44DD-8C06-9C180717E6F3}" srcOrd="0" destOrd="0" presId="urn:microsoft.com/office/officeart/2005/8/layout/vList5"/>
    <dgm:cxn modelId="{F58B733F-6C34-B945-96B6-736BCB73A1EC}" type="presOf" srcId="{C5CF9F3C-1217-46A8-911C-A53A04BA108D}" destId="{8AE8B7A9-02DD-43CA-9857-187E0A21A65B}" srcOrd="0" destOrd="0" presId="urn:microsoft.com/office/officeart/2005/8/layout/vList5"/>
    <dgm:cxn modelId="{4AC748DB-D369-BC46-959B-32B6F7C1D94C}" type="presOf" srcId="{AC97E947-827C-4597-B58C-245CCC55A324}" destId="{4AD7F597-44BE-456D-BE82-637687786C2B}" srcOrd="0" destOrd="0" presId="urn:microsoft.com/office/officeart/2005/8/layout/vList5"/>
    <dgm:cxn modelId="{67566911-84B3-47EF-963D-6CF36DD89BBF}" srcId="{BC192965-12D9-46B0-869B-CECFA71F7AC8}" destId="{C5CF9F3C-1217-46A8-911C-A53A04BA108D}" srcOrd="0" destOrd="0" parTransId="{9A81AC5B-FF99-487A-A7D7-46D8C0869E0C}" sibTransId="{FC3B3179-9F94-4721-AEE6-D0C97B456666}"/>
    <dgm:cxn modelId="{5162412E-91F3-4099-BD14-B1147863410B}" srcId="{D1BDE9D1-C5B1-4CB3-8850-0E1FE1524337}" destId="{AC97E947-827C-4597-B58C-245CCC55A324}" srcOrd="0" destOrd="0" parTransId="{F029D88F-3A0F-42F6-AC8E-4C52F60F21DC}" sibTransId="{6FCB4629-EA79-4DD7-975A-6778216B3075}"/>
    <dgm:cxn modelId="{FCB04FA9-9A4C-D841-8992-440693923EB3}" type="presOf" srcId="{932B4FAA-4505-4C4A-AF90-5DCC801D7073}" destId="{EDA8B115-C24C-45ED-BE5B-8889AE029B02}" srcOrd="0" destOrd="0" presId="urn:microsoft.com/office/officeart/2005/8/layout/vList5"/>
    <dgm:cxn modelId="{D04E2BF7-64AC-4004-821D-7609D370A791}" srcId="{FAD3F495-9F32-4AAD-9582-76400FC9CB13}" destId="{D1BDE9D1-C5B1-4CB3-8850-0E1FE1524337}" srcOrd="2" destOrd="0" parTransId="{AAFE4688-F635-450A-B03D-B7ECF98AA6F9}" sibTransId="{618C70F8-F897-4146-BFB5-38715F7A31CF}"/>
    <dgm:cxn modelId="{ACC44ABA-D8CC-8E4D-8B5F-5794B7E27D54}" type="presOf" srcId="{BC192965-12D9-46B0-869B-CECFA71F7AC8}" destId="{5F117799-DC91-42FB-BB06-D425E187D40B}" srcOrd="0" destOrd="0" presId="urn:microsoft.com/office/officeart/2005/8/layout/vList5"/>
    <dgm:cxn modelId="{28E14738-9909-4E67-8680-5C1853C535D9}" srcId="{FAD3F495-9F32-4AAD-9582-76400FC9CB13}" destId="{932B4FAA-4505-4C4A-AF90-5DCC801D7073}" srcOrd="1" destOrd="0" parTransId="{652B00A6-F56C-464D-B1CB-F6BEBAEAA5BA}" sibTransId="{7B1A3431-5A81-44C4-AACD-6CF729E98BD4}"/>
    <dgm:cxn modelId="{3585605D-596F-9849-9871-4A503B231491}" type="presOf" srcId="{F001C11A-4041-404D-8A7E-E0271E5712FA}" destId="{389E9A1F-A6CE-4DC1-B4C0-83929E3B2A6E}" srcOrd="0" destOrd="0" presId="urn:microsoft.com/office/officeart/2005/8/layout/vList5"/>
    <dgm:cxn modelId="{C9BBDAC2-A801-4E0F-B430-CCFBB5361D1B}" srcId="{FAD3F495-9F32-4AAD-9582-76400FC9CB13}" destId="{BC192965-12D9-46B0-869B-CECFA71F7AC8}" srcOrd="0" destOrd="0" parTransId="{77F2E5F6-F310-496C-AB7A-ACE2F87A0A88}" sibTransId="{362E83C9-91DE-41E0-A665-34A083578172}"/>
    <dgm:cxn modelId="{B2D21E4B-D7CF-4BDC-90D0-240AC7F9AD94}" srcId="{932B4FAA-4505-4C4A-AF90-5DCC801D7073}" destId="{F001C11A-4041-404D-8A7E-E0271E5712FA}" srcOrd="0" destOrd="0" parTransId="{CEC60A53-5CFB-4566-87DF-BDF62C606AF1}" sibTransId="{848C5D91-5628-4573-BD48-018F400CFE62}"/>
    <dgm:cxn modelId="{BC0143CF-1589-B14A-95BD-BC17DC622B57}" type="presParOf" srcId="{F702CF78-0C44-4AFF-BFCF-B8C7B2AEDA5D}" destId="{F21D19B2-EE45-4028-B5FF-BB5FC4EAE9FA}" srcOrd="0" destOrd="0" presId="urn:microsoft.com/office/officeart/2005/8/layout/vList5"/>
    <dgm:cxn modelId="{183B2B6C-8005-7E49-B079-CED7A4EE2811}" type="presParOf" srcId="{F21D19B2-EE45-4028-B5FF-BB5FC4EAE9FA}" destId="{5F117799-DC91-42FB-BB06-D425E187D40B}" srcOrd="0" destOrd="0" presId="urn:microsoft.com/office/officeart/2005/8/layout/vList5"/>
    <dgm:cxn modelId="{0D5F8C3E-1934-A743-BA92-05C84EB358F4}" type="presParOf" srcId="{F21D19B2-EE45-4028-B5FF-BB5FC4EAE9FA}" destId="{8AE8B7A9-02DD-43CA-9857-187E0A21A65B}" srcOrd="1" destOrd="0" presId="urn:microsoft.com/office/officeart/2005/8/layout/vList5"/>
    <dgm:cxn modelId="{E1FDA4E9-BF45-5C45-8CA4-C39B66E1399E}" type="presParOf" srcId="{F702CF78-0C44-4AFF-BFCF-B8C7B2AEDA5D}" destId="{98FD7488-0C21-4482-99E9-EFAAFFEFBD3D}" srcOrd="1" destOrd="0" presId="urn:microsoft.com/office/officeart/2005/8/layout/vList5"/>
    <dgm:cxn modelId="{24AAB756-1DC8-E345-8B30-D41E2CD27A1C}" type="presParOf" srcId="{F702CF78-0C44-4AFF-BFCF-B8C7B2AEDA5D}" destId="{FECE0836-7D8D-4147-8DCC-E504F0AB6975}" srcOrd="2" destOrd="0" presId="urn:microsoft.com/office/officeart/2005/8/layout/vList5"/>
    <dgm:cxn modelId="{6785C6D1-9119-1D4F-97B4-040AAF2D2A1A}" type="presParOf" srcId="{FECE0836-7D8D-4147-8DCC-E504F0AB6975}" destId="{EDA8B115-C24C-45ED-BE5B-8889AE029B02}" srcOrd="0" destOrd="0" presId="urn:microsoft.com/office/officeart/2005/8/layout/vList5"/>
    <dgm:cxn modelId="{B0F64493-DC9B-7445-9704-731ED7FED682}" type="presParOf" srcId="{FECE0836-7D8D-4147-8DCC-E504F0AB6975}" destId="{389E9A1F-A6CE-4DC1-B4C0-83929E3B2A6E}" srcOrd="1" destOrd="0" presId="urn:microsoft.com/office/officeart/2005/8/layout/vList5"/>
    <dgm:cxn modelId="{0CB7E2EB-3F7E-6D44-B251-88D2C3F5598D}" type="presParOf" srcId="{F702CF78-0C44-4AFF-BFCF-B8C7B2AEDA5D}" destId="{5CAB4A2B-760B-44EA-A3F6-C953A86697F1}" srcOrd="3" destOrd="0" presId="urn:microsoft.com/office/officeart/2005/8/layout/vList5"/>
    <dgm:cxn modelId="{4380495A-721A-AA40-8676-72426A8FCF66}" type="presParOf" srcId="{F702CF78-0C44-4AFF-BFCF-B8C7B2AEDA5D}" destId="{1CC7D8BF-AC95-4CE7-80B3-7BC13392AFCB}" srcOrd="4" destOrd="0" presId="urn:microsoft.com/office/officeart/2005/8/layout/vList5"/>
    <dgm:cxn modelId="{92EDC7AD-F307-7043-843E-A998BAFAF500}" type="presParOf" srcId="{1CC7D8BF-AC95-4CE7-80B3-7BC13392AFCB}" destId="{DC631E2D-C1E4-44DD-8C06-9C180717E6F3}" srcOrd="0" destOrd="0" presId="urn:microsoft.com/office/officeart/2005/8/layout/vList5"/>
    <dgm:cxn modelId="{52289E66-9CE7-2345-97E4-580FFC5B1069}" type="presParOf" srcId="{1CC7D8BF-AC95-4CE7-80B3-7BC13392AFCB}" destId="{4AD7F597-44BE-456D-BE82-637687786C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8B3F1-7D96-3D40-8C11-83EF75E2594D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97B08-FB9C-7C4D-99B2-1C3358B3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6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D698-4284-1F4B-914E-54BA98DB696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0269-6984-1B47-B1CD-29A2C97D05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D698-4284-1F4B-914E-54BA98DB696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0269-6984-1B47-B1CD-29A2C97D05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D698-4284-1F4B-914E-54BA98DB696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0269-6984-1B47-B1CD-29A2C97D05F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D698-4284-1F4B-914E-54BA98DB696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0269-6984-1B47-B1CD-29A2C97D05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D698-4284-1F4B-914E-54BA98DB696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0269-6984-1B47-B1CD-29A2C97D05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D698-4284-1F4B-914E-54BA98DB696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0269-6984-1B47-B1CD-29A2C97D05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D698-4284-1F4B-914E-54BA98DB696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0269-6984-1B47-B1CD-29A2C97D05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D698-4284-1F4B-914E-54BA98DB696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0269-6984-1B47-B1CD-29A2C97D05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D698-4284-1F4B-914E-54BA98DB696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0269-6984-1B47-B1CD-29A2C97D05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D698-4284-1F4B-914E-54BA98DB696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0269-6984-1B47-B1CD-29A2C97D05F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D698-4284-1F4B-914E-54BA98DB696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0269-6984-1B47-B1CD-29A2C97D05F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732D698-4284-1F4B-914E-54BA98DB696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0280269-6984-1B47-B1CD-29A2C97D05F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dvVZgL4tV6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integrationtraining.co.uk/blog/2009/10/olympic-athlete-personality-test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comments that I have made and answer the questions that I have posed, using a green pen.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Questionnaires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5005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 smtClean="0"/>
              <a:t>Most common method used…</a:t>
            </a:r>
          </a:p>
          <a:p>
            <a:r>
              <a:rPr lang="en-GB" sz="2000" dirty="0" smtClean="0"/>
              <a:t>Cheap</a:t>
            </a:r>
          </a:p>
          <a:p>
            <a:r>
              <a:rPr lang="en-GB" sz="2000" dirty="0" smtClean="0"/>
              <a:t>Easy to produce</a:t>
            </a:r>
          </a:p>
          <a:p>
            <a:r>
              <a:rPr lang="en-GB" sz="2000" dirty="0" smtClean="0"/>
              <a:t>Easy to use for larger numbers of subjects</a:t>
            </a:r>
          </a:p>
          <a:p>
            <a:r>
              <a:rPr lang="en-GB" sz="2000" dirty="0"/>
              <a:t>Used almost anywhere</a:t>
            </a:r>
          </a:p>
          <a:p>
            <a:r>
              <a:rPr lang="en-GB" sz="2000" dirty="0" smtClean="0"/>
              <a:t>Fairly reliable</a:t>
            </a:r>
          </a:p>
          <a:p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However it is difficult to accurately assess your own personality..</a:t>
            </a:r>
          </a:p>
          <a:p>
            <a:r>
              <a:rPr lang="en-GB" sz="2000" dirty="0" smtClean="0"/>
              <a:t>Subjective nature of questions</a:t>
            </a:r>
          </a:p>
          <a:p>
            <a:pPr lvl="1"/>
            <a:r>
              <a:rPr lang="en-GB" sz="1800" dirty="0" smtClean="0"/>
              <a:t>If asked are you often irritable? What counts as being ‘irritable’?</a:t>
            </a:r>
          </a:p>
          <a:p>
            <a:r>
              <a:rPr lang="en-GB" sz="2000" dirty="0" smtClean="0"/>
              <a:t>Influence of tester</a:t>
            </a:r>
          </a:p>
          <a:p>
            <a:pPr lvl="1"/>
            <a:r>
              <a:rPr lang="en-GB" sz="1800" dirty="0" smtClean="0"/>
              <a:t>Answering questions with what you think they want to hear</a:t>
            </a:r>
          </a:p>
          <a:p>
            <a:r>
              <a:rPr lang="en-GB" sz="2000" dirty="0"/>
              <a:t>Self serving </a:t>
            </a:r>
            <a:r>
              <a:rPr lang="en-GB" sz="2000" dirty="0" smtClean="0"/>
              <a:t>bias</a:t>
            </a:r>
          </a:p>
          <a:p>
            <a:pPr lvl="1"/>
            <a:r>
              <a:rPr lang="en-GB" sz="1800" dirty="0" smtClean="0"/>
              <a:t>Giving answers which protect your own feelings</a:t>
            </a:r>
            <a:endParaRPr lang="en-GB" sz="1800" dirty="0"/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3074" name="Picture 2" descr="http://t2.gstatic.com/images?q=tbn:ANd9GcTeZ97HBnp5eWQa3CjRjE3xYCfnejJ5R_0q4l5goA-3a6cJldJc:www.americanprogress.org/cartoons/2009/08/img/082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44" y="1447800"/>
            <a:ext cx="3168352" cy="22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6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en-GB" dirty="0" smtClean="0"/>
              <a:t>Interviews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Try to find out personality through discussions…</a:t>
            </a:r>
          </a:p>
          <a:p>
            <a:endParaRPr lang="en-GB" sz="2000" dirty="0" smtClean="0"/>
          </a:p>
          <a:p>
            <a:r>
              <a:rPr lang="en-GB" sz="2000" dirty="0" smtClean="0"/>
              <a:t>Questions asked</a:t>
            </a:r>
          </a:p>
          <a:p>
            <a:r>
              <a:rPr lang="en-GB" sz="2000" dirty="0" smtClean="0"/>
              <a:t>Asked to interpret drawings</a:t>
            </a:r>
          </a:p>
          <a:p>
            <a:r>
              <a:rPr lang="en-GB" sz="2000" dirty="0" smtClean="0"/>
              <a:t>Greater validity than questionnaires- answers aren’t limited to yes/no</a:t>
            </a:r>
          </a:p>
          <a:p>
            <a:endParaRPr lang="en-GB" sz="2000" dirty="0" smtClean="0"/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However will have limited reliability</a:t>
            </a:r>
          </a:p>
          <a:p>
            <a:r>
              <a:rPr lang="en-GB" sz="2000" dirty="0" smtClean="0"/>
              <a:t>Open to interpretation</a:t>
            </a:r>
          </a:p>
          <a:p>
            <a:r>
              <a:rPr lang="en-GB" sz="2000" dirty="0" smtClean="0"/>
              <a:t>Self serving bias</a:t>
            </a:r>
          </a:p>
          <a:p>
            <a:r>
              <a:rPr lang="en-GB" sz="2000" dirty="0" smtClean="0"/>
              <a:t>One on one is time consuming and expensive</a:t>
            </a:r>
            <a:endParaRPr lang="en-GB" sz="2000" dirty="0"/>
          </a:p>
        </p:txBody>
      </p:sp>
      <p:pic>
        <p:nvPicPr>
          <p:cNvPr id="4098" name="Picture 2" descr="http://t2.gstatic.com/images?q=tbn:ANd9GcQ5RH1MNsfxyakAdvK2MY5CccKVtO0vjjXX4HJlrGExv-z4OFemDA:helpingpsychology.com/wp-content/uploads/2009/12/iStock_000001102142XSmall-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6712"/>
            <a:ext cx="2612074" cy="1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04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en-GB" dirty="0" smtClean="0"/>
              <a:t>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Responses and behaviour are recorded and analysed</a:t>
            </a:r>
          </a:p>
          <a:p>
            <a:r>
              <a:rPr lang="en-GB" sz="2000" dirty="0" smtClean="0"/>
              <a:t>Similarities are noted between participants</a:t>
            </a:r>
          </a:p>
          <a:p>
            <a:endParaRPr lang="en-GB" sz="2000" dirty="0"/>
          </a:p>
          <a:p>
            <a:r>
              <a:rPr lang="en-GB" sz="2000" dirty="0" smtClean="0"/>
              <a:t>Person is more likely to participate as they normally would</a:t>
            </a:r>
            <a:endParaRPr lang="en-GB" sz="1800" dirty="0" smtClean="0"/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However will have low Validity</a:t>
            </a:r>
          </a:p>
          <a:p>
            <a:r>
              <a:rPr lang="en-GB" sz="2000" dirty="0" smtClean="0"/>
              <a:t>Difficult to interpret behaviour</a:t>
            </a:r>
          </a:p>
          <a:p>
            <a:r>
              <a:rPr lang="en-GB" sz="2000" dirty="0" smtClean="0"/>
              <a:t>Will they behave naturally? (especially if they know)</a:t>
            </a:r>
            <a:endParaRPr lang="en-GB" sz="2000" dirty="0"/>
          </a:p>
          <a:p>
            <a:r>
              <a:rPr lang="en-GB" sz="2000" dirty="0" smtClean="0"/>
              <a:t>Expensive</a:t>
            </a:r>
          </a:p>
          <a:p>
            <a:r>
              <a:rPr lang="en-GB" sz="2000" dirty="0" smtClean="0"/>
              <a:t>Time Consuming</a:t>
            </a:r>
          </a:p>
        </p:txBody>
      </p:sp>
      <p:pic>
        <p:nvPicPr>
          <p:cNvPr id="5122" name="Picture 2" descr="http://t3.gstatic.com/images?q=tbn:ANd9GcTF1i7yKYUtAMLddBdxl8KlW4FjAvZZ9POBixb0H4KK6gEGkigNmw:objectivetrader.typepad.com/.a/6a014e5f6975b2970c0162fc603d60970d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9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What, how and why?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Validity, reliability and ethics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r>
              <a:rPr lang="en-GB" dirty="0" smtClean="0"/>
              <a:t>Validity, reliability and ethics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5077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It has been concluded that there is no such thing as a sporting personality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No noticeable difference between people who take part in different sports</a:t>
            </a:r>
          </a:p>
          <a:p>
            <a:pPr marL="0" indent="0" algn="ctr">
              <a:buNone/>
            </a:pP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smtClean="0"/>
              <a:t>Why not?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1800" b="1" dirty="0" smtClean="0"/>
              <a:t>Validity- does the test measure what it is supposed to?</a:t>
            </a:r>
          </a:p>
          <a:p>
            <a:pPr marL="0" indent="0">
              <a:buNone/>
            </a:pPr>
            <a:r>
              <a:rPr lang="en-GB" sz="1800" dirty="0" smtClean="0"/>
              <a:t>How can it when we have no clear definition of personality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 smtClean="0"/>
              <a:t>Reliability- are the results repeatable?</a:t>
            </a:r>
          </a:p>
          <a:p>
            <a:pPr marL="0" indent="0">
              <a:buNone/>
            </a:pPr>
            <a:r>
              <a:rPr lang="en-GB" sz="1800" dirty="0" smtClean="0"/>
              <a:t>Subjective nature of observations and have to interpret your own personality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 smtClean="0"/>
              <a:t>Ethics- Testing is designed to probe into sensitive areas, information must be treated with sensitivity and confidentiality </a:t>
            </a:r>
            <a:endParaRPr lang="en-GB" sz="1800" b="1" dirty="0"/>
          </a:p>
        </p:txBody>
      </p:sp>
      <p:pic>
        <p:nvPicPr>
          <p:cNvPr id="2050" name="Picture 2" descr="http://fairwhistleblower.ca/files/fair/images/honk-cartoon-2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77183"/>
            <a:ext cx="2018044" cy="223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0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9-16 at 10.34.5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53" r="-2105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POMS </a:t>
            </a:r>
            <a:r>
              <a:rPr lang="en-US" dirty="0" smtClean="0">
                <a:solidFill>
                  <a:srgbClr val="FF0000"/>
                </a:solidFill>
              </a:rPr>
              <a:t>(beyond the syllabus)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90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Sceptical</a:t>
            </a:r>
            <a:r>
              <a:rPr lang="en-US" dirty="0" smtClean="0"/>
              <a:t> approach </a:t>
            </a:r>
          </a:p>
          <a:p>
            <a:r>
              <a:rPr lang="en-US" dirty="0" smtClean="0"/>
              <a:t>Credulous approach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Personality and sporting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16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8-07 at 10.17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93" r="-71293"/>
          <a:stretch>
            <a:fillRect/>
          </a:stretch>
        </p:blipFill>
        <p:spPr>
          <a:xfrm>
            <a:off x="645583" y="1954213"/>
            <a:ext cx="7948083" cy="41719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MBTI </a:t>
            </a:r>
            <a:r>
              <a:rPr lang="en-US" dirty="0" smtClean="0">
                <a:solidFill>
                  <a:srgbClr val="FF0000"/>
                </a:solidFill>
              </a:rPr>
              <a:t>(beyond the syllabus)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62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Imagine that you are taking an exam. If you get a question wrong you will lose a mark. After 20 minutes you’ve answered the questions that you can do. You have 10 questions left, what would you do? </a:t>
            </a:r>
          </a:p>
          <a:p>
            <a:r>
              <a:rPr lang="en-US" dirty="0" smtClean="0"/>
              <a:t>Answer the 10 questions and risk losing marks? </a:t>
            </a:r>
          </a:p>
          <a:p>
            <a:r>
              <a:rPr lang="en-US" dirty="0" smtClean="0"/>
              <a:t>Leave the 10 questions and sit safe?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take risks in sport?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75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Achievement motivation (</a:t>
            </a:r>
            <a:r>
              <a:rPr lang="en-US" dirty="0" err="1"/>
              <a:t>nAch</a:t>
            </a:r>
            <a:r>
              <a:rPr lang="en-US" dirty="0"/>
              <a:t> and </a:t>
            </a:r>
            <a:r>
              <a:rPr lang="en-US" dirty="0" err="1"/>
              <a:t>Naf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Atkinson’s model – key definitions </a:t>
            </a:r>
            <a:r>
              <a:rPr lang="en-US" dirty="0" err="1" smtClean="0"/>
              <a:t>pg</a:t>
            </a:r>
            <a:r>
              <a:rPr lang="en-US" dirty="0" smtClean="0"/>
              <a:t> 186 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9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were the challenges whilst completing the home learning task from last week?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learning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919381"/>
              </p:ext>
            </p:extLst>
          </p:nvPr>
        </p:nvGraphicFramePr>
        <p:xfrm>
          <a:off x="871538" y="2674938"/>
          <a:ext cx="740886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Nach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NaF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6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264" t="28016" r="45953" b="13513"/>
          <a:stretch/>
        </p:blipFill>
        <p:spPr>
          <a:xfrm>
            <a:off x="1560786" y="2017986"/>
            <a:ext cx="5506257" cy="423304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Cornell notes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3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Incentive value and probability of success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4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1476375" y="260350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defRPr/>
            </a:pPr>
            <a:r>
              <a:rPr lang="en-GB" sz="4800">
                <a:solidFill>
                  <a:schemeClr val="tx2"/>
                </a:solidFill>
                <a:latin typeface="Comic Sans MS" charset="0"/>
                <a:ea typeface="ＭＳ Ｐゴシック" charset="0"/>
              </a:rPr>
              <a:t>Achievement Motivation</a:t>
            </a:r>
            <a:r>
              <a:rPr lang="en-GB" sz="3600">
                <a:solidFill>
                  <a:schemeClr val="tx2"/>
                </a:solidFill>
                <a:latin typeface="Comic Sans MS" charset="0"/>
                <a:ea typeface="ＭＳ Ｐゴシック" charset="0"/>
              </a:rPr>
              <a:t> 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1547813" y="1989138"/>
            <a:ext cx="7345362" cy="126365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latin typeface="Comic Sans MS" charset="0"/>
                <a:ea typeface="ＭＳ Ｐゴシック" charset="0"/>
              </a:rPr>
              <a:t>Achievement Motivation is a concept developed by sports psychologists to link PERSONALITY and COMPETITIVENESS. </a:t>
            </a: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1116013" y="3644900"/>
            <a:ext cx="7345362" cy="126365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latin typeface="Comic Sans MS" charset="0"/>
                <a:ea typeface="ＭＳ Ｐゴシック" charset="0"/>
              </a:rPr>
              <a:t>The major issue centres on the extent to which an INDIVIDUAL IS MOTIVATED TO ATTAIN SUCCESS.</a:t>
            </a: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755650" y="5300663"/>
            <a:ext cx="7272338" cy="89852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latin typeface="Comic Sans MS" charset="0"/>
                <a:ea typeface="ＭＳ Ｐゴシック" charset="0"/>
              </a:rPr>
              <a:t>Success in sport is measured against some type of COMPETITIVE GOAL.</a:t>
            </a:r>
          </a:p>
        </p:txBody>
      </p:sp>
    </p:spTree>
    <p:extLst>
      <p:ext uri="{BB962C8B-B14F-4D97-AF65-F5344CB8AC3E}">
        <p14:creationId xmlns:p14="http://schemas.microsoft.com/office/powerpoint/2010/main" val="3067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3200" smtClean="0">
                <a:latin typeface="Comic Sans MS" panose="030F0702030302020204" pitchFamily="66" charset="0"/>
              </a:rPr>
              <a:t>Atkinson &amp; McClelland (1976) – Interactionist View</a:t>
            </a: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1116013" y="5013325"/>
            <a:ext cx="7561262" cy="1003300"/>
          </a:xfrm>
          <a:prstGeom prst="rect">
            <a:avLst/>
          </a:prstGeom>
          <a:noFill/>
          <a:ln w="57150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>
                <a:latin typeface="Comic Sans MS" charset="0"/>
                <a:ea typeface="ＭＳ Ｐゴシック" charset="0"/>
              </a:rPr>
              <a:t>Competitive orientation is generated through personality and situational factors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1116013" y="2133600"/>
            <a:ext cx="7704137" cy="2284413"/>
          </a:xfrm>
          <a:prstGeom prst="rect">
            <a:avLst/>
          </a:prstGeom>
          <a:noFill/>
          <a:ln w="57150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>
                <a:latin typeface="Comic Sans MS" panose="030F0702030302020204" pitchFamily="66" charset="0"/>
              </a:rPr>
              <a:t>In any challenging situation, everyone will have both a </a:t>
            </a:r>
            <a:r>
              <a:rPr lang="ja-JP" altLang="en-GB" sz="2800"/>
              <a:t>‘</a:t>
            </a:r>
            <a:r>
              <a:rPr lang="en-GB" altLang="ja-JP" sz="2800">
                <a:latin typeface="Comic Sans MS" panose="030F0702030302020204" pitchFamily="66" charset="0"/>
              </a:rPr>
              <a:t>need to achieve</a:t>
            </a:r>
            <a:r>
              <a:rPr lang="ja-JP" altLang="en-GB" sz="2800"/>
              <a:t>’</a:t>
            </a:r>
            <a:r>
              <a:rPr lang="en-GB" altLang="ja-JP" sz="2800">
                <a:latin typeface="Comic Sans MS" panose="030F0702030302020204" pitchFamily="66" charset="0"/>
              </a:rPr>
              <a:t> and a </a:t>
            </a:r>
            <a:r>
              <a:rPr lang="ja-JP" altLang="en-GB" sz="2800"/>
              <a:t>‘</a:t>
            </a:r>
            <a:r>
              <a:rPr lang="en-GB" altLang="ja-JP" sz="2800">
                <a:latin typeface="Comic Sans MS" panose="030F0702030302020204" pitchFamily="66" charset="0"/>
              </a:rPr>
              <a:t>need to avoid failure</a:t>
            </a:r>
            <a:r>
              <a:rPr lang="ja-JP" altLang="en-GB" sz="2800"/>
              <a:t>’</a:t>
            </a:r>
            <a:r>
              <a:rPr lang="en-GB" altLang="ja-JP" sz="2800">
                <a:latin typeface="Comic Sans MS" panose="030F0702030302020204" pitchFamily="66" charset="0"/>
              </a:rPr>
              <a:t>. Whichever feeling is stronger will determine whether the task is accepted or declined.</a:t>
            </a:r>
            <a:endParaRPr lang="en-GB" altLang="en-US" sz="2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5400" smtClean="0">
                <a:latin typeface="Comic Sans MS" charset="0"/>
                <a:cs typeface="+mj-cs"/>
              </a:rPr>
              <a:t>Personality Factors</a:t>
            </a: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971550" y="2205038"/>
            <a:ext cx="3673475" cy="186055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1" lang="en-GB" sz="1600" b="1">
                <a:solidFill>
                  <a:schemeClr val="tx2"/>
                </a:solidFill>
                <a:latin typeface="Comic Sans MS" charset="0"/>
                <a:ea typeface="ＭＳ Ｐゴシック" charset="0"/>
              </a:rPr>
              <a:t>A = TAS</a:t>
            </a:r>
          </a:p>
          <a:p>
            <a:pPr algn="l">
              <a:defRPr/>
            </a:pPr>
            <a:r>
              <a:rPr kumimoji="1" lang="en-GB" sz="1600">
                <a:latin typeface="Comic Sans MS" charset="0"/>
                <a:ea typeface="ＭＳ Ｐゴシック" charset="0"/>
              </a:rPr>
              <a:t>someone with a high need to achieve will probably have a low need to avoid failure and will choose difficult or demanding tasks which are more risky, e.g.</a:t>
            </a:r>
          </a:p>
          <a:p>
            <a:pPr algn="l">
              <a:defRPr/>
            </a:pPr>
            <a:r>
              <a:rPr kumimoji="1" lang="en-GB" sz="1600">
                <a:latin typeface="Comic Sans MS" charset="0"/>
                <a:ea typeface="ＭＳ Ｐゴシック" charset="0"/>
              </a:rPr>
              <a:t>the hard route up a rock face</a:t>
            </a:r>
            <a:endParaRPr kumimoji="1" lang="en-GB" sz="1600" b="1">
              <a:latin typeface="Comic Sans MS" charset="0"/>
              <a:ea typeface="ＭＳ Ｐゴシック" charset="0"/>
            </a:endParaRPr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323850" y="4508500"/>
            <a:ext cx="3810000" cy="19304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GB" altLang="en-US" sz="1600" b="1" u="sng">
                <a:solidFill>
                  <a:schemeClr val="tx2"/>
                </a:solidFill>
                <a:latin typeface="Comic Sans MS" panose="030F0702030302020204" pitchFamily="66" charset="0"/>
              </a:rPr>
              <a:t>B = TAF</a:t>
            </a:r>
          </a:p>
          <a:p>
            <a:pPr algn="l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GB" altLang="en-US" sz="1600">
                <a:latin typeface="Comic Sans MS" panose="030F0702030302020204" pitchFamily="66" charset="0"/>
              </a:rPr>
              <a:t>someone with a high need to avoid failure will probably have a low need to achieve and will choose tasks which are less risky and more easily achieved, e.g. the easy route up the rock face</a:t>
            </a:r>
          </a:p>
        </p:txBody>
      </p:sp>
      <p:graphicFrame>
        <p:nvGraphicFramePr>
          <p:cNvPr id="216070" name="Object 6"/>
          <p:cNvGraphicFramePr>
            <a:graphicFrameLocks noChangeAspect="1"/>
          </p:cNvGraphicFramePr>
          <p:nvPr>
            <p:ph idx="1"/>
          </p:nvPr>
        </p:nvGraphicFramePr>
        <p:xfrm>
          <a:off x="5003800" y="1700213"/>
          <a:ext cx="3706813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rtwork" r:id="rId3" imgW="7704000" imgH="7228800" progId="Adobe.Illustrator.9">
                  <p:embed/>
                </p:oleObj>
              </mc:Choice>
              <mc:Fallback>
                <p:oleObj name="Artwork" r:id="rId3" imgW="7704000" imgH="7228800" progId="Adobe.Illustrator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700213"/>
                        <a:ext cx="3706813" cy="34798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33CC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73" name="Text Box 9"/>
          <p:cNvSpPr txBox="1">
            <a:spLocks noChangeArrowheads="1"/>
          </p:cNvSpPr>
          <p:nvPr/>
        </p:nvSpPr>
        <p:spPr bwMode="auto">
          <a:xfrm>
            <a:off x="4356100" y="5445125"/>
            <a:ext cx="4321175" cy="1111250"/>
          </a:xfrm>
          <a:prstGeom prst="rect">
            <a:avLst/>
          </a:prstGeom>
          <a:noFill/>
          <a:ln w="57150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>
                <a:latin typeface="Comic Sans MS" charset="0"/>
                <a:ea typeface="ＭＳ Ｐゴシック" charset="0"/>
              </a:rPr>
              <a:t>TAS = Tendency to APPROACH success</a:t>
            </a:r>
          </a:p>
          <a:p>
            <a:pPr>
              <a:spcBef>
                <a:spcPct val="50000"/>
              </a:spcBef>
              <a:defRPr/>
            </a:pPr>
            <a:r>
              <a:rPr lang="en-GB">
                <a:latin typeface="Comic Sans MS" charset="0"/>
                <a:ea typeface="ＭＳ Ｐゴシック" charset="0"/>
              </a:rPr>
              <a:t>TAF = Tendency to AVOID failure</a:t>
            </a:r>
          </a:p>
        </p:txBody>
      </p:sp>
    </p:spTree>
    <p:extLst>
      <p:ext uri="{BB962C8B-B14F-4D97-AF65-F5344CB8AC3E}">
        <p14:creationId xmlns:p14="http://schemas.microsoft.com/office/powerpoint/2010/main" val="40828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5400" smtClean="0">
                <a:latin typeface="Comic Sans MS" charset="0"/>
                <a:cs typeface="+mj-cs"/>
              </a:rPr>
              <a:t>Situational Factors</a:t>
            </a: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5003800" y="1844675"/>
          <a:ext cx="3695700" cy="312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4904796" imgH="4313126" progId="Unknown">
                  <p:embed/>
                </p:oleObj>
              </mc:Choice>
              <mc:Fallback>
                <p:oleObj r:id="rId3" imgW="4904796" imgH="4313126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844675"/>
                        <a:ext cx="3695700" cy="312578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33CC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827088" y="2852738"/>
            <a:ext cx="3744912" cy="3346450"/>
          </a:xfrm>
          <a:prstGeom prst="rect">
            <a:avLst/>
          </a:prstGeom>
          <a:noFill/>
          <a:ln w="76200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600" b="1" u="sng">
                <a:latin typeface="Comic Sans MS" panose="030F0702030302020204" pitchFamily="66" charset="0"/>
              </a:rPr>
              <a:t>A =</a:t>
            </a:r>
            <a:endParaRPr lang="en-GB" altLang="en-US" sz="1600" u="sng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1600">
                <a:latin typeface="Comic Sans MS" panose="030F0702030302020204" pitchFamily="66" charset="0"/>
              </a:rPr>
              <a:t>If the probability of success low (competing against the world champion) you will strive very hard to win (incentive high). You will be highly chuffed if you win.</a:t>
            </a:r>
            <a:endParaRPr lang="en-GB" altLang="en-US" sz="1600" b="1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1600" b="1" u="sng">
                <a:latin typeface="Comic Sans MS" panose="030F0702030302020204" pitchFamily="66" charset="0"/>
              </a:rPr>
              <a:t>B =</a:t>
            </a:r>
            <a:endParaRPr lang="en-GB" altLang="en-US" sz="1600" u="sng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1600">
                <a:latin typeface="Comic Sans MS" panose="030F0702030302020204" pitchFamily="66" charset="0"/>
              </a:rPr>
              <a:t>If the probability of success high (competing in local club match) you don</a:t>
            </a:r>
            <a:r>
              <a:rPr lang="ja-JP" altLang="en-GB" sz="1600"/>
              <a:t>’</a:t>
            </a:r>
            <a:r>
              <a:rPr lang="en-GB" altLang="ja-JP" sz="1600">
                <a:latin typeface="Comic Sans MS" panose="030F0702030302020204" pitchFamily="66" charset="0"/>
              </a:rPr>
              <a:t>t need to try as hard to win (incentive low and expect to win easily). It is not so pleasing if you win.</a:t>
            </a:r>
            <a:endParaRPr lang="en-GB" altLang="en-US" sz="16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can we develop approach behaviour?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486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4800" smtClean="0">
                <a:latin typeface="Comic Sans MS" charset="0"/>
                <a:cs typeface="+mj-cs"/>
              </a:rPr>
              <a:t>What can the coach do?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1042988" y="2349500"/>
            <a:ext cx="7705725" cy="3806825"/>
          </a:xfrm>
          <a:prstGeom prst="rect">
            <a:avLst/>
          </a:prstGeom>
          <a:noFill/>
          <a:ln w="57150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u="sng">
                <a:latin typeface="Comic Sans MS" charset="0"/>
                <a:ea typeface="ＭＳ Ｐゴシック" charset="0"/>
              </a:rPr>
              <a:t>IMPROVE NEED AND MOTIVE TO ACHIEVE (Nach)</a:t>
            </a:r>
          </a:p>
          <a:p>
            <a:pPr algn="l">
              <a:defRPr/>
            </a:pPr>
            <a:endParaRPr lang="en-GB" sz="2000" u="sng">
              <a:latin typeface="Comic Sans MS" charset="0"/>
              <a:ea typeface="ＭＳ Ｐゴシック" charset="0"/>
            </a:endParaRPr>
          </a:p>
          <a:p>
            <a:pPr algn="l">
              <a:buFontTx/>
              <a:buChar char="•"/>
              <a:defRPr/>
            </a:pPr>
            <a:r>
              <a:rPr lang="en-GB" sz="2000">
                <a:latin typeface="Comic Sans MS" charset="0"/>
                <a:ea typeface="ＭＳ Ｐゴシック" charset="0"/>
              </a:rPr>
              <a:t> Increase </a:t>
            </a:r>
            <a:r>
              <a:rPr lang="en-GB" sz="2000" b="1">
                <a:latin typeface="Comic Sans MS" charset="0"/>
                <a:ea typeface="ＭＳ Ｐゴシック" charset="0"/>
              </a:rPr>
              <a:t>positive reinforcement</a:t>
            </a:r>
            <a:r>
              <a:rPr lang="en-GB" sz="2000">
                <a:latin typeface="Comic Sans MS" charset="0"/>
                <a:ea typeface="ＭＳ Ｐゴシック" charset="0"/>
              </a:rPr>
              <a:t> hence increasing </a:t>
            </a:r>
            <a:r>
              <a:rPr lang="en-GB" sz="2000" b="1">
                <a:latin typeface="Comic Sans MS" charset="0"/>
                <a:ea typeface="ＭＳ Ｐゴシック" charset="0"/>
              </a:rPr>
              <a:t>pride</a:t>
            </a:r>
            <a:r>
              <a:rPr lang="en-GB" sz="2000">
                <a:latin typeface="Comic Sans MS" charset="0"/>
                <a:ea typeface="ＭＳ Ｐゴシック" charset="0"/>
              </a:rPr>
              <a:t> and </a:t>
            </a:r>
            <a:r>
              <a:rPr lang="en-GB" sz="2000" b="1">
                <a:latin typeface="Comic Sans MS" charset="0"/>
                <a:ea typeface="ＭＳ Ｐゴシック" charset="0"/>
              </a:rPr>
              <a:t>satisfaction</a:t>
            </a:r>
            <a:endParaRPr lang="en-GB" sz="2000">
              <a:latin typeface="Comic Sans MS" charset="0"/>
              <a:ea typeface="ＭＳ Ｐゴシック" charset="0"/>
            </a:endParaRPr>
          </a:p>
          <a:p>
            <a:pPr algn="l">
              <a:buFontTx/>
              <a:buChar char="•"/>
              <a:defRPr/>
            </a:pPr>
            <a:r>
              <a:rPr lang="en-GB" sz="2000">
                <a:latin typeface="Comic Sans MS" charset="0"/>
                <a:ea typeface="ＭＳ Ｐゴシック" charset="0"/>
              </a:rPr>
              <a:t> Ensure that goals are </a:t>
            </a:r>
            <a:r>
              <a:rPr lang="en-GB" sz="2000" b="1">
                <a:latin typeface="Comic Sans MS" charset="0"/>
                <a:ea typeface="ＭＳ Ｐゴシック" charset="0"/>
              </a:rPr>
              <a:t>achievable</a:t>
            </a:r>
            <a:endParaRPr lang="en-GB" sz="2000">
              <a:latin typeface="Comic Sans MS" charset="0"/>
              <a:ea typeface="ＭＳ Ｐゴシック" charset="0"/>
            </a:endParaRPr>
          </a:p>
          <a:p>
            <a:pPr algn="l">
              <a:buFontTx/>
              <a:buChar char="•"/>
              <a:defRPr/>
            </a:pPr>
            <a:r>
              <a:rPr lang="en-GB" sz="2000">
                <a:latin typeface="Comic Sans MS" charset="0"/>
                <a:ea typeface="ＭＳ Ｐゴシック" charset="0"/>
              </a:rPr>
              <a:t> Ensure that at least some situations </a:t>
            </a:r>
            <a:r>
              <a:rPr lang="en-GB" sz="2000" b="1">
                <a:latin typeface="Comic Sans MS" charset="0"/>
                <a:ea typeface="ＭＳ Ｐゴシック" charset="0"/>
              </a:rPr>
              <a:t>guarantee success</a:t>
            </a:r>
            <a:endParaRPr lang="en-GB" sz="2000">
              <a:latin typeface="Comic Sans MS" charset="0"/>
              <a:ea typeface="ＭＳ Ｐゴシック" charset="0"/>
            </a:endParaRPr>
          </a:p>
          <a:p>
            <a:pPr algn="l">
              <a:defRPr/>
            </a:pPr>
            <a:r>
              <a:rPr lang="en-GB" sz="2000">
                <a:latin typeface="Comic Sans MS" charset="0"/>
                <a:ea typeface="ＭＳ Ｐゴシック" charset="0"/>
              </a:rPr>
              <a:t>and subsequently </a:t>
            </a:r>
            <a:r>
              <a:rPr lang="en-GB" sz="2000" b="1">
                <a:latin typeface="Comic Sans MS" charset="0"/>
                <a:ea typeface="ＭＳ Ｐゴシック" charset="0"/>
              </a:rPr>
              <a:t>gradually increase task difficulty</a:t>
            </a:r>
            <a:r>
              <a:rPr lang="en-GB" sz="2000">
                <a:latin typeface="Comic Sans MS" charset="0"/>
                <a:ea typeface="ＭＳ Ｐゴシック" charset="0"/>
              </a:rPr>
              <a:t> in line with progress</a:t>
            </a:r>
          </a:p>
          <a:p>
            <a:pPr algn="l">
              <a:buFontTx/>
              <a:buChar char="•"/>
              <a:defRPr/>
            </a:pPr>
            <a:r>
              <a:rPr lang="en-GB" sz="2000">
                <a:latin typeface="Comic Sans MS" charset="0"/>
                <a:ea typeface="ＭＳ Ｐゴシック" charset="0"/>
              </a:rPr>
              <a:t> Ensure that tasks are </a:t>
            </a:r>
            <a:r>
              <a:rPr lang="en-GB" sz="2000" b="1">
                <a:latin typeface="Comic Sans MS" charset="0"/>
                <a:ea typeface="ＭＳ Ｐゴシック" charset="0"/>
              </a:rPr>
              <a:t>challenging</a:t>
            </a:r>
            <a:endParaRPr lang="en-GB" sz="2000">
              <a:latin typeface="Comic Sans MS" charset="0"/>
              <a:ea typeface="ＭＳ Ｐゴシック" charset="0"/>
            </a:endParaRPr>
          </a:p>
          <a:p>
            <a:pPr algn="l">
              <a:buFontTx/>
              <a:buChar char="•"/>
              <a:defRPr/>
            </a:pPr>
            <a:r>
              <a:rPr lang="en-GB" sz="2000">
                <a:latin typeface="Comic Sans MS" charset="0"/>
                <a:ea typeface="ＭＳ Ｐゴシック" charset="0"/>
              </a:rPr>
              <a:t> Ensure that the </a:t>
            </a:r>
            <a:r>
              <a:rPr lang="en-GB" sz="2000" b="1">
                <a:latin typeface="Comic Sans MS" charset="0"/>
                <a:ea typeface="ＭＳ Ｐゴシック" charset="0"/>
              </a:rPr>
              <a:t>probability of success</a:t>
            </a:r>
            <a:r>
              <a:rPr lang="en-GB" sz="2000">
                <a:latin typeface="Comic Sans MS" charset="0"/>
                <a:ea typeface="ＭＳ Ｐゴシック" charset="0"/>
              </a:rPr>
              <a:t> is good</a:t>
            </a:r>
          </a:p>
          <a:p>
            <a:pPr algn="l">
              <a:buFontTx/>
              <a:buChar char="•"/>
              <a:defRPr/>
            </a:pPr>
            <a:r>
              <a:rPr lang="en-GB" sz="2000">
                <a:latin typeface="Comic Sans MS" charset="0"/>
                <a:ea typeface="ＭＳ Ｐゴシック" charset="0"/>
              </a:rPr>
              <a:t> Ensure that the </a:t>
            </a:r>
            <a:r>
              <a:rPr lang="en-GB" sz="2000" b="1">
                <a:latin typeface="Comic Sans MS" charset="0"/>
                <a:ea typeface="ＭＳ Ｐゴシック" charset="0"/>
              </a:rPr>
              <a:t>incentive value of the success</a:t>
            </a:r>
            <a:r>
              <a:rPr lang="en-GB" sz="2000">
                <a:latin typeface="Comic Sans MS" charset="0"/>
                <a:ea typeface="ＭＳ Ｐゴシック" charset="0"/>
              </a:rPr>
              <a:t> is high (is the race worth winning?)</a:t>
            </a:r>
            <a:endParaRPr lang="en-GB" sz="2000" b="1"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1331913" y="1844675"/>
            <a:ext cx="6840537" cy="4416425"/>
          </a:xfrm>
          <a:prstGeom prst="rect">
            <a:avLst/>
          </a:prstGeom>
          <a:noFill/>
          <a:ln w="57150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u="sng">
                <a:latin typeface="Comic Sans MS" charset="0"/>
                <a:ea typeface="ＭＳ Ｐゴシック" charset="0"/>
              </a:rPr>
              <a:t>REDUCE TENDENCY AND MOTIVE TO AVOID FAILURE (NaF)</a:t>
            </a:r>
          </a:p>
          <a:p>
            <a:pPr algn="l">
              <a:defRPr/>
            </a:pPr>
            <a:endParaRPr lang="en-GB" sz="2000" u="sng">
              <a:latin typeface="Comic Sans MS" charset="0"/>
              <a:ea typeface="ＭＳ Ｐゴシック" charset="0"/>
            </a:endParaRPr>
          </a:p>
          <a:p>
            <a:pPr algn="l">
              <a:buFontTx/>
              <a:buChar char="•"/>
              <a:defRPr/>
            </a:pPr>
            <a:r>
              <a:rPr lang="en-GB" sz="2000">
                <a:latin typeface="Comic Sans MS" charset="0"/>
                <a:ea typeface="ＭＳ Ｐゴシック" charset="0"/>
              </a:rPr>
              <a:t> Reduce </a:t>
            </a:r>
            <a:r>
              <a:rPr lang="en-GB" sz="2000" b="1">
                <a:latin typeface="Comic Sans MS" charset="0"/>
                <a:ea typeface="ＭＳ Ｐゴシック" charset="0"/>
              </a:rPr>
              <a:t>punishment</a:t>
            </a:r>
            <a:r>
              <a:rPr lang="en-GB" sz="2000">
                <a:latin typeface="Comic Sans MS" charset="0"/>
                <a:ea typeface="ＭＳ Ｐゴシック" charset="0"/>
              </a:rPr>
              <a:t> hence lowering the chance of performer worrying about failure</a:t>
            </a:r>
          </a:p>
          <a:p>
            <a:pPr algn="l">
              <a:buFontTx/>
              <a:buChar char="•"/>
              <a:defRPr/>
            </a:pPr>
            <a:r>
              <a:rPr lang="en-GB" sz="2000">
                <a:latin typeface="Comic Sans MS" charset="0"/>
                <a:ea typeface="ＭＳ Ｐゴシック" charset="0"/>
              </a:rPr>
              <a:t> Focus </a:t>
            </a:r>
            <a:r>
              <a:rPr lang="en-GB" sz="2000" b="1">
                <a:latin typeface="Comic Sans MS" charset="0"/>
                <a:ea typeface="ＭＳ Ｐゴシック" charset="0"/>
              </a:rPr>
              <a:t>negative feedback</a:t>
            </a:r>
            <a:r>
              <a:rPr lang="en-GB" sz="2000">
                <a:latin typeface="Comic Sans MS" charset="0"/>
                <a:ea typeface="ＭＳ Ｐゴシック" charset="0"/>
              </a:rPr>
              <a:t> on </a:t>
            </a:r>
            <a:r>
              <a:rPr lang="en-GB" sz="2000" b="1">
                <a:latin typeface="Comic Sans MS" charset="0"/>
                <a:ea typeface="ＭＳ Ｐゴシック" charset="0"/>
              </a:rPr>
              <a:t>effort</a:t>
            </a:r>
            <a:r>
              <a:rPr lang="en-GB" sz="2000">
                <a:latin typeface="Comic Sans MS" charset="0"/>
                <a:ea typeface="ＭＳ Ｐゴシック" charset="0"/>
              </a:rPr>
              <a:t> rather than ability. This avoids the performer tending to believe that causes of failure are internal (due to lack of ability for example) and reduces the risk of </a:t>
            </a:r>
            <a:r>
              <a:rPr lang="en-GB" sz="2000" b="1">
                <a:latin typeface="Comic Sans MS" charset="0"/>
                <a:ea typeface="ＭＳ Ｐゴシック" charset="0"/>
              </a:rPr>
              <a:t>learned helplessness</a:t>
            </a:r>
            <a:r>
              <a:rPr lang="en-GB" sz="2000">
                <a:latin typeface="Comic Sans MS" charset="0"/>
                <a:ea typeface="ＭＳ Ｐゴシック" charset="0"/>
              </a:rPr>
              <a:t>.</a:t>
            </a:r>
            <a:endParaRPr lang="en-GB" sz="2000" b="1">
              <a:latin typeface="Comic Sans MS" charset="0"/>
              <a:ea typeface="ＭＳ Ｐゴシック" charset="0"/>
            </a:endParaRPr>
          </a:p>
          <a:p>
            <a:pPr algn="l">
              <a:buFontTx/>
              <a:buChar char="•"/>
              <a:defRPr/>
            </a:pPr>
            <a:r>
              <a:rPr lang="en-GB" sz="2000" b="1">
                <a:latin typeface="Comic Sans MS" charset="0"/>
                <a:ea typeface="ＭＳ Ｐゴシック" charset="0"/>
              </a:rPr>
              <a:t> Avoid</a:t>
            </a:r>
            <a:r>
              <a:rPr lang="en-GB" sz="2000">
                <a:latin typeface="Comic Sans MS" charset="0"/>
                <a:ea typeface="ＭＳ Ｐゴシック" charset="0"/>
              </a:rPr>
              <a:t> situations where </a:t>
            </a:r>
            <a:r>
              <a:rPr lang="en-GB" sz="2000" b="1">
                <a:latin typeface="Comic Sans MS" charset="0"/>
                <a:ea typeface="ＭＳ Ｐゴシック" charset="0"/>
              </a:rPr>
              <a:t>defeat / failure is inevitable</a:t>
            </a:r>
            <a:r>
              <a:rPr lang="en-GB" sz="2000">
                <a:latin typeface="Comic Sans MS" charset="0"/>
                <a:ea typeface="ＭＳ Ｐゴシック" charset="0"/>
              </a:rPr>
              <a:t> (such as performing against a much superior opponent)</a:t>
            </a:r>
          </a:p>
          <a:p>
            <a:pPr algn="l">
              <a:defRPr/>
            </a:pPr>
            <a:r>
              <a:rPr lang="en-GB" sz="2000">
                <a:latin typeface="Comic Sans MS" charset="0"/>
                <a:ea typeface="ＭＳ Ｐゴシック" charset="0"/>
              </a:rPr>
              <a:t>if this is not possible </a:t>
            </a:r>
            <a:r>
              <a:rPr lang="en-GB" sz="2000" b="1">
                <a:latin typeface="Comic Sans MS" charset="0"/>
                <a:ea typeface="ＭＳ Ｐゴシック" charset="0"/>
              </a:rPr>
              <a:t>alter the criteria for success</a:t>
            </a:r>
            <a:r>
              <a:rPr lang="en-GB" sz="2000">
                <a:latin typeface="Comic Sans MS" charset="0"/>
                <a:ea typeface="ＭＳ Ｐゴシック" charset="0"/>
              </a:rPr>
              <a:t> (you will have succeeded if you only lose by 2 goals).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1331913" y="476250"/>
            <a:ext cx="72009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4800">
                <a:solidFill>
                  <a:schemeClr val="tx2"/>
                </a:solidFill>
                <a:latin typeface="Comic Sans MS" charset="0"/>
                <a:ea typeface="ＭＳ Ｐゴシック" charset="0"/>
              </a:rPr>
              <a:t>What can the coach do?</a:t>
            </a:r>
          </a:p>
        </p:txBody>
      </p:sp>
    </p:spTree>
    <p:extLst>
      <p:ext uri="{BB962C8B-B14F-4D97-AF65-F5344CB8AC3E}">
        <p14:creationId xmlns:p14="http://schemas.microsoft.com/office/powerpoint/2010/main" val="17647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the </a:t>
            </a:r>
            <a:r>
              <a:rPr lang="en-US" dirty="0" err="1" smtClean="0"/>
              <a:t>weebly</a:t>
            </a:r>
            <a:r>
              <a:rPr lang="en-US" dirty="0" smtClean="0"/>
              <a:t> site</a:t>
            </a:r>
          </a:p>
          <a:p>
            <a:r>
              <a:rPr lang="en-US" dirty="0" smtClean="0"/>
              <a:t>Underline key words in the question</a:t>
            </a:r>
          </a:p>
          <a:p>
            <a:r>
              <a:rPr lang="en-US" dirty="0" smtClean="0"/>
              <a:t>Ensure research is thorough and use a plan</a:t>
            </a:r>
          </a:p>
          <a:p>
            <a:r>
              <a:rPr lang="en-US" dirty="0" smtClean="0"/>
              <a:t>CUE the question</a:t>
            </a:r>
          </a:p>
          <a:p>
            <a:r>
              <a:rPr lang="en-US" dirty="0" smtClean="0"/>
              <a:t>Review the syllabus to check I include necessary information </a:t>
            </a:r>
          </a:p>
          <a:p>
            <a:r>
              <a:rPr lang="en-US" dirty="0" smtClean="0"/>
              <a:t>Refer to methods of testing (observations, interviews and questionnaires) ensuring their strengths and limitations are discussed </a:t>
            </a:r>
          </a:p>
          <a:p>
            <a:r>
              <a:rPr lang="en-US" dirty="0" smtClean="0"/>
              <a:t>Reference made to the credulous and </a:t>
            </a:r>
            <a:r>
              <a:rPr lang="en-US" dirty="0" err="1" smtClean="0"/>
              <a:t>sceptical</a:t>
            </a:r>
            <a:r>
              <a:rPr lang="en-US" dirty="0" smtClean="0"/>
              <a:t> approach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72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the main forms of goal setting?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Sarah Storey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67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RAG rate </a:t>
            </a:r>
            <a:r>
              <a:rPr lang="en-US" smtClean="0">
                <a:solidFill>
                  <a:srgbClr val="FF0000"/>
                </a:solidFill>
              </a:rPr>
              <a:t>your syllabus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you learn today?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0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Tiger Woods and Brownlee Brothers – Nature vs Nurture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Annotate - Are winners born or made? Nature </a:t>
            </a:r>
            <a:r>
              <a:rPr lang="en-US" dirty="0" err="1" smtClean="0"/>
              <a:t>vs</a:t>
            </a:r>
            <a:r>
              <a:rPr lang="en-US" dirty="0" smtClean="0"/>
              <a:t> social / interactionist approach. Mention of deliberate practice</a:t>
            </a:r>
          </a:p>
          <a:p>
            <a:endParaRPr lang="en-US" dirty="0"/>
          </a:p>
          <a:p>
            <a:r>
              <a:rPr lang="en-US" dirty="0" smtClean="0"/>
              <a:t>Revise for a 8 mark question next week and produce cue cards for the first two sections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learning Review of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5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 for 5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45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2 of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4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will be discussed at the end of the lesson to review what you have learnt</a:t>
            </a:r>
          </a:p>
          <a:p>
            <a:endParaRPr lang="en-US" dirty="0"/>
          </a:p>
          <a:p>
            <a:r>
              <a:rPr lang="en-US" dirty="0" smtClean="0"/>
              <a:t>You’ll be asked key questions during and at the end of </a:t>
            </a:r>
            <a:r>
              <a:rPr lang="en-US" smtClean="0"/>
              <a:t>the lesson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38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(no clear definition)</a:t>
            </a:r>
          </a:p>
          <a:p>
            <a:r>
              <a:rPr lang="en-US" dirty="0" smtClean="0"/>
              <a:t>Questionnaires, interview or observation</a:t>
            </a:r>
          </a:p>
          <a:p>
            <a:r>
              <a:rPr lang="en-US" dirty="0" smtClean="0"/>
              <a:t>Degree of measurement error</a:t>
            </a:r>
          </a:p>
          <a:p>
            <a:r>
              <a:rPr lang="en-US" dirty="0" smtClean="0">
                <a:hlinkClick r:id="rId2"/>
              </a:rPr>
              <a:t>Talent identification programmes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27" y="33832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personality </a:t>
            </a:r>
            <a:r>
              <a:rPr lang="en-US" dirty="0" smtClean="0">
                <a:solidFill>
                  <a:srgbClr val="FF0000"/>
                </a:solidFill>
              </a:rPr>
              <a:t>(beyond the syllabus) will appear the anxiety section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/>
          <a:lstStyle/>
          <a:p>
            <a:r>
              <a:rPr lang="en-GB" dirty="0" smtClean="0"/>
              <a:t>Can we measure personality?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1477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 smtClean="0"/>
              <a:t>Very difficult to measure due to conflicting definitions</a:t>
            </a:r>
          </a:p>
          <a:p>
            <a:pPr marL="0" indent="0" algn="ctr">
              <a:buNone/>
            </a:pPr>
            <a:r>
              <a:rPr lang="en-GB" sz="2000" dirty="0" smtClean="0"/>
              <a:t>Personality tests are frequently used in sport settings and vary in type…</a:t>
            </a:r>
            <a:endParaRPr lang="en-GB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16878861"/>
              </p:ext>
            </p:extLst>
          </p:nvPr>
        </p:nvGraphicFramePr>
        <p:xfrm>
          <a:off x="1043608" y="2636912"/>
          <a:ext cx="7056784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031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692</TotalTime>
  <Words>1119</Words>
  <Application>Microsoft Office PowerPoint</Application>
  <PresentationFormat>On-screen Show (4:3)</PresentationFormat>
  <Paragraphs>150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ＭＳ Ｐゴシック</vt:lpstr>
      <vt:lpstr>Arial</vt:lpstr>
      <vt:lpstr>Calibri</vt:lpstr>
      <vt:lpstr>Candara</vt:lpstr>
      <vt:lpstr>Comic Sans MS</vt:lpstr>
      <vt:lpstr>Symbol</vt:lpstr>
      <vt:lpstr>Wingdings</vt:lpstr>
      <vt:lpstr>Waveform</vt:lpstr>
      <vt:lpstr>Adobe Illustrator Artwork 9.0</vt:lpstr>
      <vt:lpstr>Unknown</vt:lpstr>
      <vt:lpstr>Home learning</vt:lpstr>
      <vt:lpstr>Home learning task</vt:lpstr>
      <vt:lpstr>RAP</vt:lpstr>
      <vt:lpstr>Home learning Review of article</vt:lpstr>
      <vt:lpstr>Starter for 5 </vt:lpstr>
      <vt:lpstr>Personality</vt:lpstr>
      <vt:lpstr>Outcomes</vt:lpstr>
      <vt:lpstr>Measuring personality (beyond the syllabus) will appear the anxiety section</vt:lpstr>
      <vt:lpstr>Can we measure personality?</vt:lpstr>
      <vt:lpstr>Questionnaires</vt:lpstr>
      <vt:lpstr>Interviews</vt:lpstr>
      <vt:lpstr>Observations</vt:lpstr>
      <vt:lpstr>Validity, reliability and ethics</vt:lpstr>
      <vt:lpstr>Validity, reliability and ethics</vt:lpstr>
      <vt:lpstr>POMS (beyond the syllabus)</vt:lpstr>
      <vt:lpstr>Personality and sporting performance</vt:lpstr>
      <vt:lpstr>MBTI (beyond the syllabus)</vt:lpstr>
      <vt:lpstr>Do you take risks in sport? </vt:lpstr>
      <vt:lpstr>PowerPoint Presentation</vt:lpstr>
      <vt:lpstr>PowerPoint Presentation</vt:lpstr>
      <vt:lpstr>Cornell notes </vt:lpstr>
      <vt:lpstr>Incentive value and probability of success </vt:lpstr>
      <vt:lpstr>PowerPoint Presentation</vt:lpstr>
      <vt:lpstr>Atkinson &amp; McClelland (1976) – Interactionist View</vt:lpstr>
      <vt:lpstr>Personality Factors</vt:lpstr>
      <vt:lpstr>Situational Factors</vt:lpstr>
      <vt:lpstr>How can we develop approach behaviour? </vt:lpstr>
      <vt:lpstr>What can the coach do?</vt:lpstr>
      <vt:lpstr>PowerPoint Presentation</vt:lpstr>
      <vt:lpstr>Sarah Storey</vt:lpstr>
      <vt:lpstr>What did you learn today?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we measure personality?</dc:title>
  <dc:creator>sapuran gill</dc:creator>
  <cp:lastModifiedBy>SSGILL</cp:lastModifiedBy>
  <cp:revision>52</cp:revision>
  <cp:lastPrinted>2013-09-15T07:40:39Z</cp:lastPrinted>
  <dcterms:created xsi:type="dcterms:W3CDTF">2012-07-23T07:43:09Z</dcterms:created>
  <dcterms:modified xsi:type="dcterms:W3CDTF">2017-09-13T08:55:07Z</dcterms:modified>
</cp:coreProperties>
</file>