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5" r:id="rId2"/>
    <p:sldId id="258" r:id="rId3"/>
    <p:sldId id="268" r:id="rId4"/>
    <p:sldId id="277" r:id="rId5"/>
    <p:sldId id="274" r:id="rId6"/>
    <p:sldId id="273" r:id="rId7"/>
    <p:sldId id="278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B5A356-EEBC-1E40-8F38-A8390CD0EEB9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FA34B8-AD0D-0A4A-AF60-AFB889DE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510A990-7F19-AF4D-9C27-512006D4965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29BD4EA-E3AF-6149-A02E-FA7F4C8D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3743CBB-FC47-3744-9D48-4B8FFCAB15F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7FDA538-C4F6-6442-9685-2115305A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1571625" y="-7620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66825" y="2919413"/>
            <a:ext cx="211138" cy="2111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13874" y="2600325"/>
            <a:ext cx="64008" cy="64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00" y="2600325"/>
            <a:ext cx="719459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600" y="1066800"/>
            <a:ext cx="7194592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1117D6B-5E61-694E-AEC6-06E8366129F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50" y="6305550"/>
            <a:ext cx="250825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164" y="1524000"/>
            <a:ext cx="4739897" cy="46634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7062" y="1524000"/>
            <a:ext cx="305662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9726180-3CE8-7D47-A28D-0CB4C6E861B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AEEC6EB-2CEB-4B44-8F40-1135F5A7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6D55941-622F-6C46-8DC7-7EEBFEE59CB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8BB4860-B67F-B14F-A5BF-A454D4A5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83CB1A-B42D-0445-A647-FADA8D23D17F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BE234EA-B25A-C844-9D14-76903CC0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9906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488" y="9906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29875"/>
            <a:ext cx="4419600" cy="3514531"/>
          </a:xfrm>
          <a:prstGeom prst="roundRect">
            <a:avLst>
              <a:gd name="adj" fmla="val 7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tIns="274320">
            <a:normAutofit/>
          </a:bodyPr>
          <a:lstStyle>
            <a:lvl1pPr indent="0">
              <a:buNone/>
              <a:defRPr sz="32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8849" y="4800600"/>
            <a:ext cx="4419600" cy="762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8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0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SubjectSupportIcon.png"/>
          <p:cNvPicPr>
            <a:picLocks noChangeAspect="1"/>
          </p:cNvPicPr>
          <p:nvPr userDrawn="1"/>
        </p:nvPicPr>
        <p:blipFill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0152"/>
            <a:ext cx="1014413" cy="1001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2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003B9A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016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572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22338" algn="l" rtl="0" eaLnBrk="1" fontAlgn="base" hangingPunct="1">
        <a:spcBef>
          <a:spcPct val="20000"/>
        </a:spcBef>
        <a:spcAft>
          <a:spcPct val="0"/>
        </a:spcAft>
        <a:buClr>
          <a:srgbClr val="5BD07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14425" algn="l" rtl="0" eaLnBrk="1" fontAlgn="base" hangingPunct="1">
        <a:spcBef>
          <a:spcPct val="20000"/>
        </a:spcBef>
        <a:spcAft>
          <a:spcPct val="0"/>
        </a:spcAft>
        <a:buClr>
          <a:srgbClr val="A5D02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tuLeV9Kb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EKfx0FHF-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Fitness testing for Year 10 </a:t>
            </a:r>
          </a:p>
          <a:p>
            <a:r>
              <a:rPr lang="en-US" dirty="0" smtClean="0"/>
              <a:t>What equipment will you use?</a:t>
            </a:r>
          </a:p>
          <a:p>
            <a:r>
              <a:rPr lang="en-US" dirty="0" smtClean="0"/>
              <a:t>What are the pre-test procedures? </a:t>
            </a:r>
          </a:p>
          <a:p>
            <a:r>
              <a:rPr lang="en-US" dirty="0" smtClean="0"/>
              <a:t>What are the instructions? </a:t>
            </a:r>
          </a:p>
          <a:p>
            <a:r>
              <a:rPr lang="en-US" dirty="0" smtClean="0"/>
              <a:t>How do you record / measure the results? </a:t>
            </a:r>
          </a:p>
          <a:p>
            <a:r>
              <a:rPr lang="en-US" dirty="0" smtClean="0"/>
              <a:t>How do you compare results? </a:t>
            </a:r>
          </a:p>
          <a:p>
            <a:r>
              <a:rPr lang="en-US" dirty="0" smtClean="0"/>
              <a:t>What are the advantages / disadvantages of each test?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2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847" y="13424"/>
            <a:ext cx="74993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Fitness testing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847" y="1015446"/>
            <a:ext cx="7499350" cy="5172630"/>
          </a:xfrm>
        </p:spPr>
        <p:txBody>
          <a:bodyPr/>
          <a:lstStyle/>
          <a:p>
            <a:r>
              <a:rPr lang="en-US" sz="3600" dirty="0" smtClean="0"/>
              <a:t>Flexibility (Sit &amp; Reach test)</a:t>
            </a:r>
          </a:p>
          <a:p>
            <a:r>
              <a:rPr lang="en-US" sz="3600" dirty="0" smtClean="0"/>
              <a:t>Strength (Grip Dynamometer)</a:t>
            </a:r>
          </a:p>
          <a:p>
            <a:r>
              <a:rPr lang="en-US" sz="3600" dirty="0" smtClean="0"/>
              <a:t>Aerobic Endurance (Various tests)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Speed: 35m sprint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Speed and agility (Illinois agility run)</a:t>
            </a:r>
          </a:p>
          <a:p>
            <a:r>
              <a:rPr lang="en-US" sz="3600" dirty="0" smtClean="0"/>
              <a:t>Anaerobic power (Vertical jump test)</a:t>
            </a:r>
          </a:p>
          <a:p>
            <a:r>
              <a:rPr lang="en-US" sz="3600" dirty="0" smtClean="0"/>
              <a:t>Muscular endurance(1 minute tests)</a:t>
            </a:r>
          </a:p>
          <a:p>
            <a:r>
              <a:rPr lang="en-US" sz="3600" dirty="0" smtClean="0"/>
              <a:t>Body composition (Various tests)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654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031" y="29397"/>
            <a:ext cx="749935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35m sprint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031" y="983593"/>
            <a:ext cx="7499350" cy="4800600"/>
          </a:xfrm>
        </p:spPr>
        <p:txBody>
          <a:bodyPr/>
          <a:lstStyle/>
          <a:p>
            <a:r>
              <a:rPr lang="en-US" sz="2800" dirty="0" smtClean="0"/>
              <a:t>Need stopwatches that can measure to one-tenth of a second</a:t>
            </a:r>
          </a:p>
          <a:p>
            <a:endParaRPr lang="en-US" sz="2800" dirty="0"/>
          </a:p>
          <a:p>
            <a:r>
              <a:rPr lang="en-US" sz="2800" dirty="0" smtClean="0"/>
              <a:t>Line-up on start line</a:t>
            </a:r>
          </a:p>
          <a:p>
            <a:endParaRPr lang="en-US" sz="2800" dirty="0"/>
          </a:p>
          <a:p>
            <a:r>
              <a:rPr lang="en-US" sz="2800" dirty="0" smtClean="0"/>
              <a:t>Begin sprinting on command</a:t>
            </a:r>
          </a:p>
          <a:p>
            <a:endParaRPr lang="en-US" sz="2800" dirty="0"/>
          </a:p>
          <a:p>
            <a:r>
              <a:rPr lang="en-US" sz="2800" dirty="0" smtClean="0"/>
              <a:t>Sprint through 35m line</a:t>
            </a:r>
          </a:p>
          <a:p>
            <a:endParaRPr lang="en-US" sz="2800" dirty="0"/>
          </a:p>
          <a:p>
            <a:r>
              <a:rPr lang="en-US" sz="2800" dirty="0" smtClean="0"/>
              <a:t>No more than 2/3 attempts in 1 day</a:t>
            </a:r>
          </a:p>
          <a:p>
            <a:endParaRPr lang="en-US" sz="2800" dirty="0"/>
          </a:p>
          <a:p>
            <a:r>
              <a:rPr lang="en-US" sz="2800" dirty="0" smtClean="0"/>
              <a:t>Fastest time recorded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99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35m sprint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147515"/>
              </p:ext>
            </p:extLst>
          </p:nvPr>
        </p:nvGraphicFramePr>
        <p:xfrm>
          <a:off x="1435100" y="1447800"/>
          <a:ext cx="7499349" cy="456061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99783"/>
                <a:gridCol w="2499783"/>
                <a:gridCol w="2499783"/>
              </a:tblGrid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&lt;4.80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&lt;5.30</a:t>
                      </a:r>
                      <a:endParaRPr lang="en-US" dirty="0"/>
                    </a:p>
                  </a:txBody>
                  <a:tcPr/>
                </a:tc>
              </a:tr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4.80-5.09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5.30-5.59</a:t>
                      </a:r>
                      <a:endParaRPr lang="en-US" dirty="0"/>
                    </a:p>
                  </a:txBody>
                  <a:tcPr/>
                </a:tc>
              </a:tr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5.10-5.29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5.60-5.89</a:t>
                      </a:r>
                      <a:endParaRPr lang="en-US" dirty="0"/>
                    </a:p>
                  </a:txBody>
                  <a:tcPr/>
                </a:tc>
              </a:tr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5.30-5.60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5.90-6.20</a:t>
                      </a:r>
                      <a:endParaRPr lang="en-US" dirty="0"/>
                    </a:p>
                  </a:txBody>
                  <a:tcPr/>
                </a:tc>
              </a:tr>
              <a:tr h="760102"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6.20+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907" y="76475"/>
            <a:ext cx="7499350" cy="1143000"/>
          </a:xfrm>
        </p:spPr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787" y="988424"/>
            <a:ext cx="7499350" cy="4800600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Advantages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Easily compare to normative data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F7F7F"/>
                </a:solidFill>
              </a:rPr>
              <a:t>Disadvantages</a:t>
            </a:r>
          </a:p>
          <a:p>
            <a:r>
              <a:rPr lang="en-US" dirty="0" smtClean="0"/>
              <a:t>Testing large groups will be time consuming</a:t>
            </a:r>
          </a:p>
          <a:p>
            <a:r>
              <a:rPr lang="en-US" dirty="0" smtClean="0"/>
              <a:t>Need stopwatch</a:t>
            </a:r>
          </a:p>
        </p:txBody>
      </p:sp>
    </p:spTree>
    <p:extLst>
      <p:ext uri="{BB962C8B-B14F-4D97-AF65-F5344CB8AC3E}">
        <p14:creationId xmlns:p14="http://schemas.microsoft.com/office/powerpoint/2010/main" val="38589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14" y="20638"/>
            <a:ext cx="749935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Illinois agility run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514" y="983594"/>
            <a:ext cx="7499350" cy="4800600"/>
          </a:xfrm>
        </p:spPr>
        <p:txBody>
          <a:bodyPr/>
          <a:lstStyle/>
          <a:p>
            <a:r>
              <a:rPr lang="en-US" sz="2800" dirty="0" smtClean="0"/>
              <a:t>Measured in secs</a:t>
            </a:r>
          </a:p>
          <a:p>
            <a:endParaRPr lang="en-US" sz="2800" dirty="0"/>
          </a:p>
          <a:p>
            <a:r>
              <a:rPr lang="en-US" sz="2800" dirty="0" smtClean="0"/>
              <a:t>Set out course: 10m long x 5m width</a:t>
            </a:r>
          </a:p>
          <a:p>
            <a:endParaRPr lang="en-US" sz="2800" dirty="0"/>
          </a:p>
          <a:p>
            <a:r>
              <a:rPr lang="en-US" sz="2800" dirty="0" smtClean="0"/>
              <a:t>Centre cones are 3.3 m apart</a:t>
            </a:r>
          </a:p>
          <a:p>
            <a:endParaRPr lang="en-US" sz="2800" dirty="0"/>
          </a:p>
          <a:p>
            <a:r>
              <a:rPr lang="en-US" sz="2800" dirty="0" smtClean="0"/>
              <a:t>Lie on front – Head at start line</a:t>
            </a:r>
          </a:p>
          <a:p>
            <a:endParaRPr lang="en-US" sz="2800" dirty="0"/>
          </a:p>
          <a:p>
            <a:r>
              <a:rPr lang="en-US" sz="2800" dirty="0" smtClean="0"/>
              <a:t>Run to top cone – Down- in and out middle cones – Repeat in and out cones – Top line – Bottom - Complete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890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agility run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32111"/>
              </p:ext>
            </p:extLst>
          </p:nvPr>
        </p:nvGraphicFramePr>
        <p:xfrm>
          <a:off x="1340070" y="1447798"/>
          <a:ext cx="7594380" cy="449930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531460"/>
                <a:gridCol w="2531460"/>
                <a:gridCol w="2531460"/>
              </a:tblGrid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&lt;17.0</a:t>
                      </a:r>
                      <a:endParaRPr lang="en-US" dirty="0"/>
                    </a:p>
                  </a:txBody>
                  <a:tcPr/>
                </a:tc>
              </a:tr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15.2-16.1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17.0 – 17.9</a:t>
                      </a:r>
                      <a:endParaRPr lang="en-US" dirty="0"/>
                    </a:p>
                  </a:txBody>
                  <a:tcPr/>
                </a:tc>
              </a:tr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16.2</a:t>
                      </a:r>
                      <a:r>
                        <a:rPr lang="en-US" baseline="0" dirty="0" smtClean="0"/>
                        <a:t> – 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 – 21.7</a:t>
                      </a:r>
                      <a:endParaRPr lang="en-US" dirty="0"/>
                    </a:p>
                  </a:txBody>
                  <a:tcPr/>
                </a:tc>
              </a:tr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 – 19.3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21.8 - 23.0</a:t>
                      </a:r>
                      <a:endParaRPr lang="en-US" dirty="0"/>
                    </a:p>
                  </a:txBody>
                  <a:tcPr/>
                </a:tc>
              </a:tr>
              <a:tr h="749884"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&gt;23.0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6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907" y="76475"/>
            <a:ext cx="7499350" cy="1143000"/>
          </a:xfrm>
        </p:spPr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787" y="988424"/>
            <a:ext cx="7499350" cy="4800600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Advantages</a:t>
            </a:r>
          </a:p>
          <a:p>
            <a:r>
              <a:rPr lang="en-US" dirty="0" smtClean="0"/>
              <a:t>Easy to carry out</a:t>
            </a:r>
          </a:p>
          <a:p>
            <a:r>
              <a:rPr lang="en-US" dirty="0" smtClean="0"/>
              <a:t>Easily compare to normative data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F7F7F"/>
                </a:solidFill>
              </a:rPr>
              <a:t>Disadvantages</a:t>
            </a:r>
          </a:p>
          <a:p>
            <a:r>
              <a:rPr lang="en-US" dirty="0" smtClean="0"/>
              <a:t>Footwear and surface can affect score</a:t>
            </a:r>
          </a:p>
          <a:p>
            <a:r>
              <a:rPr lang="en-US" dirty="0" smtClean="0"/>
              <a:t>Need stopwatch and cones</a:t>
            </a:r>
          </a:p>
          <a:p>
            <a:r>
              <a:rPr lang="en-US" dirty="0" smtClean="0"/>
              <a:t>Accuracy of timing</a:t>
            </a:r>
          </a:p>
        </p:txBody>
      </p:sp>
    </p:spTree>
    <p:extLst>
      <p:ext uri="{BB962C8B-B14F-4D97-AF65-F5344CB8AC3E}">
        <p14:creationId xmlns:p14="http://schemas.microsoft.com/office/powerpoint/2010/main" val="569031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2013 Blank Course Slides Template">
  <a:themeElements>
    <a:clrScheme name="Custom 10">
      <a:dk1>
        <a:srgbClr val="0074F9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20122013 Blank Course Slides Template.pot</Template>
  <TotalTime>783</TotalTime>
  <Words>296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20122013 Blank Course Slides Template</vt:lpstr>
      <vt:lpstr>Speed testing </vt:lpstr>
      <vt:lpstr>Fitness testing methods</vt:lpstr>
      <vt:lpstr>35m sprint</vt:lpstr>
      <vt:lpstr>35m sprint</vt:lpstr>
      <vt:lpstr>Advantages and Disadvantages</vt:lpstr>
      <vt:lpstr>Illinois agility run test</vt:lpstr>
      <vt:lpstr>Illinois agility run</vt:lpstr>
      <vt:lpstr>Advantages and Disadvantages</vt:lpstr>
    </vt:vector>
  </TitlesOfParts>
  <Company>Subject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Subject Support</dc:creator>
  <cp:lastModifiedBy>SSGILL</cp:lastModifiedBy>
  <cp:revision>80</cp:revision>
  <dcterms:created xsi:type="dcterms:W3CDTF">2011-08-22T14:17:08Z</dcterms:created>
  <dcterms:modified xsi:type="dcterms:W3CDTF">2015-10-19T14:17:42Z</dcterms:modified>
</cp:coreProperties>
</file>